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5"/>
  </p:sldMasterIdLst>
  <p:notesMasterIdLst>
    <p:notesMasterId r:id="rId13"/>
  </p:notesMasterIdLst>
  <p:sldIdLst>
    <p:sldId id="256" r:id="rId6"/>
    <p:sldId id="257" r:id="rId7"/>
    <p:sldId id="258" r:id="rId8"/>
    <p:sldId id="259" r:id="rId9"/>
    <p:sldId id="260" r:id="rId10"/>
    <p:sldId id="261" r:id="rId11"/>
    <p:sldId id="262" r:id="rId12"/>
  </p:sldIdLst>
  <p:sldSz cx="9144000" cy="5143500" type="screen16x9"/>
  <p:notesSz cx="6858000" cy="9144000"/>
  <p:embeddedFontLst>
    <p:embeddedFont>
      <p:font typeface="Consolas" panose="020B0609020204030204" pitchFamily="49" charset="0"/>
      <p:regular r:id="rId14"/>
      <p:bold r:id="rId15"/>
      <p:italic r:id="rId16"/>
      <p:boldItalic r:id="rId17"/>
    </p:embeddedFont>
    <p:embeddedFont>
      <p:font typeface="Lobster" panose="00000500000000000000" pitchFamily="2" charset="0"/>
      <p:regular r:id="rId18"/>
    </p:embeddedFont>
    <p:embeddedFont>
      <p:font typeface="Poppins" panose="00000500000000000000" pitchFamily="2" charset="0"/>
      <p:regular r:id="rId19"/>
      <p:bold r:id="rId20"/>
      <p:italic r:id="rId21"/>
      <p:boldItalic r:id="rId22"/>
    </p:embeddedFont>
    <p:embeddedFont>
      <p:font typeface="Work Sans" pitchFamily="2" charset="0"/>
      <p:regular r:id="rId23"/>
      <p:bold r:id="rId24"/>
      <p:italic r:id="rId25"/>
      <p:boldItalic r:id="rId26"/>
    </p:embeddedFont>
    <p:embeddedFont>
      <p:font typeface="Work Sans Light" pitchFamily="2" charset="0"/>
      <p:regular r:id="rId27"/>
      <p:bold r:id="rId28"/>
      <p:italic r:id="rId29"/>
      <p:boldItalic r:id="rId30"/>
    </p:embeddedFont>
    <p:embeddedFont>
      <p:font typeface="Work Sans SemiBold" pitchFamily="2" charset="0"/>
      <p:regular r:id="rId31"/>
      <p:bold r:id="rId32"/>
      <p:italic r:id="rId33"/>
      <p:boldItalic r:id="rId34"/>
    </p:embeddedFont>
    <p:embeddedFont>
      <p:font typeface="Zilla Slab" panose="020B0604020202020204" charset="0"/>
      <p:regular r:id="rId35"/>
      <p:bold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7FC752-67BE-4628-9E11-37B3A9CE9EE1}">
  <a:tblStyle styleId="{5E7FC752-67BE-4628-9E11-37B3A9CE9E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5.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ee7d2465c1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ee7d2465c1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e7d2465c1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e7d2465c1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e241e74ec_0_9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ee241e74ec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ee7d2465c1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ee7d2465c1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e60beb50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ee60beb50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e7d2465c1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e7d2465c1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ee71d1815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ee71d1815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2">
  <p:cSld name="BLANK_2">
    <p:bg>
      <p:bgPr>
        <a:solidFill>
          <a:srgbClr val="20124D"/>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4">
  <p:cSld name="CUSTOM_24">
    <p:spTree>
      <p:nvGrpSpPr>
        <p:cNvPr id="1" name="Shape 52"/>
        <p:cNvGrpSpPr/>
        <p:nvPr/>
      </p:nvGrpSpPr>
      <p:grpSpPr>
        <a:xfrm>
          <a:off x="0" y="0"/>
          <a:ext cx="0" cy="0"/>
          <a:chOff x="0" y="0"/>
          <a:chExt cx="0" cy="0"/>
        </a:xfrm>
      </p:grpSpPr>
      <p:sp>
        <p:nvSpPr>
          <p:cNvPr id="53" name="Google Shape;53;p14"/>
          <p:cNvSpPr/>
          <p:nvPr/>
        </p:nvSpPr>
        <p:spPr>
          <a:xfrm flipH="1">
            <a:off x="-12" y="4275"/>
            <a:ext cx="1539300" cy="5143500"/>
          </a:xfrm>
          <a:prstGeom prst="rect">
            <a:avLst/>
          </a:pr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54" name="Google Shape;54;p14"/>
          <p:cNvSpPr/>
          <p:nvPr/>
        </p:nvSpPr>
        <p:spPr>
          <a:xfrm>
            <a:off x="25" y="-4275"/>
            <a:ext cx="1539300" cy="5143500"/>
          </a:xfrm>
          <a:prstGeom prst="rect">
            <a:avLst/>
          </a:prstGeom>
          <a:solidFill>
            <a:srgbClr val="8E8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4"/>
          <p:cNvSpPr txBox="1"/>
          <p:nvPr/>
        </p:nvSpPr>
        <p:spPr>
          <a:xfrm>
            <a:off x="-30012" y="1319194"/>
            <a:ext cx="1246800" cy="229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rgbClr val="FFFFFF"/>
                </a:solidFill>
                <a:latin typeface="Work Sans"/>
                <a:ea typeface="Work Sans"/>
                <a:cs typeface="Work Sans"/>
                <a:sym typeface="Work Sans"/>
              </a:rPr>
              <a:t>LESSON 1</a:t>
            </a:r>
            <a:endParaRPr sz="1200">
              <a:solidFill>
                <a:srgbClr val="FFFFFF"/>
              </a:solidFill>
              <a:latin typeface="Work Sans"/>
              <a:ea typeface="Work Sans"/>
              <a:cs typeface="Work Sans"/>
              <a:sym typeface="Work Sans"/>
            </a:endParaRPr>
          </a:p>
        </p:txBody>
      </p:sp>
      <p:sp>
        <p:nvSpPr>
          <p:cNvPr id="56" name="Google Shape;56;p14"/>
          <p:cNvSpPr txBox="1"/>
          <p:nvPr/>
        </p:nvSpPr>
        <p:spPr>
          <a:xfrm>
            <a:off x="-70962" y="1519819"/>
            <a:ext cx="1328700" cy="22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Work Sans"/>
                <a:ea typeface="Work Sans"/>
                <a:cs typeface="Work Sans"/>
                <a:sym typeface="Work Sans"/>
              </a:rPr>
              <a:t>ACTIVITY</a:t>
            </a:r>
            <a:endParaRPr sz="1200" b="1">
              <a:solidFill>
                <a:srgbClr val="FFFFFF"/>
              </a:solidFill>
              <a:latin typeface="Work Sans"/>
              <a:ea typeface="Work Sans"/>
              <a:cs typeface="Work Sans"/>
              <a:sym typeface="Work Sans"/>
            </a:endParaRPr>
          </a:p>
        </p:txBody>
      </p:sp>
      <p:pic>
        <p:nvPicPr>
          <p:cNvPr id="57" name="Google Shape;57;p14"/>
          <p:cNvPicPr preferRelativeResize="0"/>
          <p:nvPr/>
        </p:nvPicPr>
        <p:blipFill rotWithShape="1">
          <a:blip r:embed="rId2">
            <a:alphaModFix/>
          </a:blip>
          <a:srcRect l="14456"/>
          <a:stretch/>
        </p:blipFill>
        <p:spPr>
          <a:xfrm>
            <a:off x="228599" y="197650"/>
            <a:ext cx="1011376" cy="1097300"/>
          </a:xfrm>
          <a:prstGeom prst="rect">
            <a:avLst/>
          </a:prstGeom>
          <a:noFill/>
          <a:ln>
            <a:noFill/>
          </a:ln>
        </p:spPr>
      </p:pic>
      <p:sp>
        <p:nvSpPr>
          <p:cNvPr id="58" name="Google Shape;58;p14"/>
          <p:cNvSpPr txBox="1"/>
          <p:nvPr/>
        </p:nvSpPr>
        <p:spPr>
          <a:xfrm>
            <a:off x="1714500" y="197650"/>
            <a:ext cx="427290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a:solidFill>
                  <a:srgbClr val="1D1655"/>
                </a:solidFill>
                <a:latin typeface="Work Sans"/>
                <a:ea typeface="Work Sans"/>
                <a:cs typeface="Work Sans"/>
                <a:sym typeface="Work Sans"/>
              </a:rPr>
              <a:t>Craft Your Project Purpose Statement</a:t>
            </a:r>
            <a:endParaRPr sz="2400" b="1">
              <a:solidFill>
                <a:srgbClr val="1D1655"/>
              </a:solidFill>
              <a:latin typeface="Work Sans"/>
              <a:ea typeface="Work Sans"/>
              <a:cs typeface="Work Sans"/>
              <a:sym typeface="Work Sans"/>
            </a:endParaRPr>
          </a:p>
        </p:txBody>
      </p:sp>
      <p:sp>
        <p:nvSpPr>
          <p:cNvPr id="59" name="Google Shape;59;p14"/>
          <p:cNvSpPr txBox="1"/>
          <p:nvPr/>
        </p:nvSpPr>
        <p:spPr>
          <a:xfrm>
            <a:off x="154188" y="4751764"/>
            <a:ext cx="878400" cy="15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FFFFFF"/>
                </a:solidFill>
                <a:latin typeface="Work Sans"/>
                <a:ea typeface="Work Sans"/>
                <a:cs typeface="Work Sans"/>
                <a:sym typeface="Work Sans"/>
              </a:rPr>
              <a:t>© IDEO U 2021</a:t>
            </a:r>
            <a:endParaRPr sz="600">
              <a:solidFill>
                <a:srgbClr val="FFFFFF"/>
              </a:solidFill>
              <a:latin typeface="Work Sans"/>
              <a:ea typeface="Work Sans"/>
              <a:cs typeface="Work Sans"/>
              <a:sym typeface="Work Sans"/>
            </a:endParaRPr>
          </a:p>
        </p:txBody>
      </p:sp>
      <p:sp>
        <p:nvSpPr>
          <p:cNvPr id="60" name="Google Shape;60;p14"/>
          <p:cNvSpPr txBox="1"/>
          <p:nvPr/>
        </p:nvSpPr>
        <p:spPr>
          <a:xfrm>
            <a:off x="154188" y="4624159"/>
            <a:ext cx="1367400" cy="15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b="1">
                <a:solidFill>
                  <a:srgbClr val="FFFFFF"/>
                </a:solidFill>
                <a:latin typeface="Work Sans"/>
                <a:ea typeface="Work Sans"/>
                <a:cs typeface="Work Sans"/>
                <a:sym typeface="Work Sans"/>
              </a:rPr>
              <a:t>LEADING COMPLEX PROJECTS</a:t>
            </a:r>
            <a:endParaRPr sz="600" b="1">
              <a:solidFill>
                <a:srgbClr val="FFFFFF"/>
              </a:solidFill>
              <a:latin typeface="Work Sans"/>
              <a:ea typeface="Work Sans"/>
              <a:cs typeface="Work Sans"/>
              <a:sym typeface="Work Sans"/>
            </a:endParaRPr>
          </a:p>
        </p:txBody>
      </p:sp>
      <p:sp>
        <p:nvSpPr>
          <p:cNvPr id="61" name="Google Shape;61;p14"/>
          <p:cNvSpPr txBox="1"/>
          <p:nvPr/>
        </p:nvSpPr>
        <p:spPr>
          <a:xfrm>
            <a:off x="154188" y="2618963"/>
            <a:ext cx="1304700" cy="62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a:solidFill>
                  <a:srgbClr val="FFFFFF"/>
                </a:solidFill>
                <a:latin typeface="Work Sans SemiBold"/>
                <a:ea typeface="Work Sans SemiBold"/>
                <a:cs typeface="Work Sans SemiBold"/>
                <a:sym typeface="Work Sans SemiBold"/>
              </a:rPr>
              <a:t>TIME:</a:t>
            </a:r>
            <a:r>
              <a:rPr lang="en" sz="900">
                <a:solidFill>
                  <a:srgbClr val="FFFFFF"/>
                </a:solidFill>
                <a:latin typeface="Work Sans SemiBold"/>
                <a:ea typeface="Work Sans SemiBold"/>
                <a:cs typeface="Work Sans SemiBold"/>
                <a:sym typeface="Work Sans SemiBold"/>
              </a:rPr>
              <a:t> </a:t>
            </a:r>
            <a:r>
              <a:rPr lang="en" sz="900" i="1">
                <a:solidFill>
                  <a:srgbClr val="FFFFFF"/>
                </a:solidFill>
                <a:latin typeface="Zilla Slab"/>
                <a:ea typeface="Zilla Slab"/>
                <a:cs typeface="Zilla Slab"/>
                <a:sym typeface="Zilla Slab"/>
              </a:rPr>
              <a:t>30 minutes </a:t>
            </a:r>
            <a:r>
              <a:rPr lang="en" sz="900">
                <a:solidFill>
                  <a:srgbClr val="FFFFFF"/>
                </a:solidFill>
                <a:latin typeface="Work Sans SemiBold"/>
                <a:ea typeface="Work Sans SemiBold"/>
                <a:cs typeface="Work Sans SemiBold"/>
                <a:sym typeface="Work Sans SemiBold"/>
              </a:rPr>
              <a:t> </a:t>
            </a:r>
            <a:r>
              <a:rPr lang="en" sz="800">
                <a:solidFill>
                  <a:srgbClr val="FFFFFF"/>
                </a:solidFill>
                <a:latin typeface="Work Sans SemiBold"/>
                <a:ea typeface="Work Sans SemiBold"/>
                <a:cs typeface="Work Sans SemiBold"/>
                <a:sym typeface="Work Sans SemiBold"/>
              </a:rPr>
              <a:t>MATERIALS:</a:t>
            </a:r>
            <a:r>
              <a:rPr lang="en" sz="800" i="1">
                <a:solidFill>
                  <a:srgbClr val="FFFFFF"/>
                </a:solidFill>
                <a:latin typeface="Zilla Slab"/>
                <a:ea typeface="Zilla Slab"/>
                <a:cs typeface="Zilla Slab"/>
                <a:sym typeface="Zilla Slab"/>
              </a:rPr>
              <a:t> </a:t>
            </a:r>
            <a:r>
              <a:rPr lang="en" sz="900" i="1">
                <a:solidFill>
                  <a:srgbClr val="FFFFFF"/>
                </a:solidFill>
                <a:latin typeface="Zilla Slab"/>
                <a:ea typeface="Zilla Slab"/>
                <a:cs typeface="Zilla Slab"/>
                <a:sym typeface="Zilla Slab"/>
              </a:rPr>
              <a:t>None</a:t>
            </a:r>
            <a:endParaRPr sz="900">
              <a:solidFill>
                <a:srgbClr val="FFFFFF"/>
              </a:solidFill>
            </a:endParaRPr>
          </a:p>
          <a:p>
            <a:pPr marL="0" lvl="0" indent="0" algn="l" rtl="0">
              <a:lnSpc>
                <a:spcPct val="115000"/>
              </a:lnSpc>
              <a:spcBef>
                <a:spcPts val="0"/>
              </a:spcBef>
              <a:spcAft>
                <a:spcPts val="0"/>
              </a:spcAft>
              <a:buNone/>
            </a:pPr>
            <a:endParaRPr sz="800">
              <a:solidFill>
                <a:srgbClr val="FFFFFF"/>
              </a:solidFill>
              <a:latin typeface="Work Sans SemiBold"/>
              <a:ea typeface="Work Sans SemiBold"/>
              <a:cs typeface="Work Sans SemiBold"/>
              <a:sym typeface="Work Sans SemiBold"/>
            </a:endParaRPr>
          </a:p>
        </p:txBody>
      </p:sp>
      <p:sp>
        <p:nvSpPr>
          <p:cNvPr id="62" name="Google Shape;62;p14"/>
          <p:cNvSpPr txBox="1"/>
          <p:nvPr/>
        </p:nvSpPr>
        <p:spPr>
          <a:xfrm>
            <a:off x="1714500" y="1317600"/>
            <a:ext cx="2721900" cy="286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000">
                <a:solidFill>
                  <a:srgbClr val="1D1655"/>
                </a:solidFill>
                <a:latin typeface="Work Sans SemiBold"/>
                <a:ea typeface="Work Sans SemiBold"/>
                <a:cs typeface="Work Sans SemiBold"/>
                <a:sym typeface="Work Sans SemiBold"/>
              </a:rPr>
              <a:t>OVERVIEW.</a:t>
            </a:r>
            <a:r>
              <a:rPr lang="en" sz="1000" i="1">
                <a:solidFill>
                  <a:srgbClr val="1D1655"/>
                </a:solidFill>
                <a:latin typeface="Zilla Slab"/>
                <a:ea typeface="Zilla Slab"/>
                <a:cs typeface="Zilla Slab"/>
                <a:sym typeface="Zilla Slab"/>
              </a:rPr>
              <a:t> </a:t>
            </a:r>
            <a:r>
              <a:rPr lang="en" sz="1100" i="1">
                <a:solidFill>
                  <a:srgbClr val="1D1655"/>
                </a:solidFill>
                <a:latin typeface="Zilla Slab"/>
                <a:ea typeface="Zilla Slab"/>
                <a:cs typeface="Zilla Slab"/>
                <a:sym typeface="Zilla Slab"/>
              </a:rPr>
              <a:t>Define the purpose of your project and craft a statement that clearly and concisely articulates this.</a:t>
            </a:r>
            <a:endParaRPr sz="1100">
              <a:solidFill>
                <a:srgbClr val="1D1655"/>
              </a:solidFill>
              <a:latin typeface="Work Sans SemiBold"/>
              <a:ea typeface="Work Sans SemiBold"/>
              <a:cs typeface="Work Sans SemiBold"/>
              <a:sym typeface="Work Sans SemiBold"/>
            </a:endParaRPr>
          </a:p>
          <a:p>
            <a:pPr marL="0" lvl="0" indent="0" algn="l" rtl="0">
              <a:lnSpc>
                <a:spcPct val="115000"/>
              </a:lnSpc>
              <a:spcBef>
                <a:spcPts val="1000"/>
              </a:spcBef>
              <a:spcAft>
                <a:spcPts val="0"/>
              </a:spcAft>
              <a:buNone/>
            </a:pPr>
            <a:r>
              <a:rPr lang="en" sz="1000">
                <a:solidFill>
                  <a:srgbClr val="1D1655"/>
                </a:solidFill>
                <a:latin typeface="Work Sans SemiBold"/>
                <a:ea typeface="Work Sans SemiBold"/>
                <a:cs typeface="Work Sans SemiBold"/>
                <a:sym typeface="Work Sans SemiBold"/>
              </a:rPr>
              <a:t>STEP 1. </a:t>
            </a:r>
            <a:r>
              <a:rPr lang="en" sz="1100" i="1">
                <a:solidFill>
                  <a:srgbClr val="1D1655"/>
                </a:solidFill>
                <a:latin typeface="Zilla Slab"/>
                <a:ea typeface="Zilla Slab"/>
                <a:cs typeface="Zilla Slab"/>
                <a:sym typeface="Zilla Slab"/>
              </a:rPr>
              <a:t>Uncover the underlying </a:t>
            </a:r>
            <a:r>
              <a:rPr lang="en" sz="1100" b="1" i="1">
                <a:solidFill>
                  <a:srgbClr val="1D1655"/>
                </a:solidFill>
                <a:latin typeface="Zilla Slab"/>
                <a:ea typeface="Zilla Slab"/>
                <a:cs typeface="Zilla Slab"/>
                <a:sym typeface="Zilla Slab"/>
              </a:rPr>
              <a:t>need</a:t>
            </a:r>
            <a:r>
              <a:rPr lang="en" sz="1100" i="1">
                <a:solidFill>
                  <a:srgbClr val="1D1655"/>
                </a:solidFill>
                <a:latin typeface="Zilla Slab"/>
                <a:ea typeface="Zilla Slab"/>
                <a:cs typeface="Zilla Slab"/>
                <a:sym typeface="Zilla Slab"/>
              </a:rPr>
              <a:t>.</a:t>
            </a:r>
            <a:endParaRPr sz="1100" b="1" i="1">
              <a:solidFill>
                <a:srgbClr val="1D1655"/>
              </a:solidFill>
              <a:latin typeface="Zilla Slab"/>
              <a:ea typeface="Zilla Slab"/>
              <a:cs typeface="Zilla Slab"/>
              <a:sym typeface="Zilla Slab"/>
            </a:endParaRPr>
          </a:p>
          <a:p>
            <a:pPr marL="0" lvl="0" indent="0" algn="l" rtl="0">
              <a:lnSpc>
                <a:spcPct val="115000"/>
              </a:lnSpc>
              <a:spcBef>
                <a:spcPts val="1000"/>
              </a:spcBef>
              <a:spcAft>
                <a:spcPts val="0"/>
              </a:spcAft>
              <a:buNone/>
            </a:pPr>
            <a:r>
              <a:rPr lang="en" sz="1100" i="1">
                <a:solidFill>
                  <a:srgbClr val="1D1655"/>
                </a:solidFill>
                <a:latin typeface="Zilla Slab"/>
                <a:ea typeface="Zilla Slab"/>
                <a:cs typeface="Zilla Slab"/>
                <a:sym typeface="Zilla Slab"/>
              </a:rPr>
              <a:t>Some questions to consider:</a:t>
            </a:r>
            <a:endParaRPr sz="1100" i="1">
              <a:solidFill>
                <a:srgbClr val="1D1655"/>
              </a:solidFill>
              <a:latin typeface="Zilla Slab"/>
              <a:ea typeface="Zilla Slab"/>
              <a:cs typeface="Zilla Slab"/>
              <a:sym typeface="Zilla Slab"/>
            </a:endParaRPr>
          </a:p>
          <a:p>
            <a:pPr marL="457200" lvl="0" indent="-298450" algn="l" rtl="0">
              <a:lnSpc>
                <a:spcPct val="115000"/>
              </a:lnSpc>
              <a:spcBef>
                <a:spcPts val="1000"/>
              </a:spcBef>
              <a:spcAft>
                <a:spcPts val="0"/>
              </a:spcAft>
              <a:buClr>
                <a:srgbClr val="1D1655"/>
              </a:buClr>
              <a:buSzPts val="1100"/>
              <a:buFont typeface="Zilla Slab"/>
              <a:buAutoNum type="arabicPeriod"/>
            </a:pPr>
            <a:r>
              <a:rPr lang="en" sz="1100" i="1">
                <a:solidFill>
                  <a:srgbClr val="1D1655"/>
                </a:solidFill>
                <a:latin typeface="Zilla Slab"/>
                <a:ea typeface="Zilla Slab"/>
                <a:cs typeface="Zilla Slab"/>
                <a:sym typeface="Zilla Slab"/>
              </a:rPr>
              <a:t>What is the problem or opportunity that originally led to the project?</a:t>
            </a:r>
            <a:endParaRPr sz="1100" i="1">
              <a:solidFill>
                <a:srgbClr val="1D1655"/>
              </a:solidFill>
              <a:latin typeface="Zilla Slab"/>
              <a:ea typeface="Zilla Slab"/>
              <a:cs typeface="Zilla Slab"/>
              <a:sym typeface="Zilla Slab"/>
            </a:endParaRPr>
          </a:p>
          <a:p>
            <a:pPr marL="457200" lvl="0" indent="-298450" algn="l" rtl="0">
              <a:lnSpc>
                <a:spcPct val="115000"/>
              </a:lnSpc>
              <a:spcBef>
                <a:spcPts val="1000"/>
              </a:spcBef>
              <a:spcAft>
                <a:spcPts val="0"/>
              </a:spcAft>
              <a:buClr>
                <a:srgbClr val="1D1655"/>
              </a:buClr>
              <a:buSzPts val="1100"/>
              <a:buFont typeface="Zilla Slab"/>
              <a:buAutoNum type="arabicPeriod"/>
            </a:pPr>
            <a:r>
              <a:rPr lang="en" sz="1100" i="1">
                <a:solidFill>
                  <a:srgbClr val="1D1655"/>
                </a:solidFill>
                <a:latin typeface="Zilla Slab"/>
                <a:ea typeface="Zilla Slab"/>
                <a:cs typeface="Zilla Slab"/>
                <a:sym typeface="Zilla Slab"/>
              </a:rPr>
              <a:t>Why are we really doing this work and why does it matter?</a:t>
            </a:r>
            <a:endParaRPr sz="1100" i="1">
              <a:solidFill>
                <a:srgbClr val="1D1655"/>
              </a:solidFill>
              <a:latin typeface="Zilla Slab"/>
              <a:ea typeface="Zilla Slab"/>
              <a:cs typeface="Zilla Slab"/>
              <a:sym typeface="Zilla Slab"/>
            </a:endParaRPr>
          </a:p>
          <a:p>
            <a:pPr marL="457200" lvl="0" indent="-298450" algn="l" rtl="0">
              <a:lnSpc>
                <a:spcPct val="115000"/>
              </a:lnSpc>
              <a:spcBef>
                <a:spcPts val="1000"/>
              </a:spcBef>
              <a:spcAft>
                <a:spcPts val="1000"/>
              </a:spcAft>
              <a:buClr>
                <a:srgbClr val="1D1655"/>
              </a:buClr>
              <a:buSzPts val="1100"/>
              <a:buFont typeface="Zilla Slab"/>
              <a:buAutoNum type="arabicPeriod"/>
            </a:pPr>
            <a:r>
              <a:rPr lang="en" sz="1100" i="1">
                <a:solidFill>
                  <a:srgbClr val="1D1655"/>
                </a:solidFill>
                <a:latin typeface="Zilla Slab"/>
                <a:ea typeface="Zilla Slab"/>
                <a:cs typeface="Zilla Slab"/>
                <a:sym typeface="Zilla Slab"/>
              </a:rPr>
              <a:t>How does the project support our higher-level strategic goals?</a:t>
            </a:r>
            <a:endParaRPr sz="1100">
              <a:solidFill>
                <a:srgbClr val="1D1655"/>
              </a:solidFill>
              <a:latin typeface="Work Sans SemiBold"/>
              <a:ea typeface="Work Sans SemiBold"/>
              <a:cs typeface="Work Sans SemiBold"/>
              <a:sym typeface="Work Sans SemiBold"/>
            </a:endParaRPr>
          </a:p>
        </p:txBody>
      </p:sp>
      <p:sp>
        <p:nvSpPr>
          <p:cNvPr id="63" name="Google Shape;63;p14"/>
          <p:cNvSpPr txBox="1"/>
          <p:nvPr/>
        </p:nvSpPr>
        <p:spPr>
          <a:xfrm>
            <a:off x="7595650" y="788575"/>
            <a:ext cx="1319700" cy="2106900"/>
          </a:xfrm>
          <a:prstGeom prst="rect">
            <a:avLst/>
          </a:prstGeom>
          <a:solidFill>
            <a:srgbClr val="E6F6F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800">
                <a:solidFill>
                  <a:srgbClr val="1D1655"/>
                </a:solidFill>
                <a:latin typeface="Work Sans SemiBold"/>
                <a:ea typeface="Work Sans SemiBold"/>
                <a:cs typeface="Work Sans SemiBold"/>
                <a:sym typeface="Work Sans SemiBold"/>
              </a:rPr>
              <a:t>TIP</a:t>
            </a:r>
            <a:endParaRPr sz="800">
              <a:solidFill>
                <a:srgbClr val="1D1655"/>
              </a:solidFill>
              <a:latin typeface="Work Sans SemiBold"/>
              <a:ea typeface="Work Sans SemiBold"/>
              <a:cs typeface="Work Sans SemiBold"/>
              <a:sym typeface="Work Sans SemiBold"/>
            </a:endParaRPr>
          </a:p>
          <a:p>
            <a:pPr marL="0" lvl="0" indent="0" algn="l" rtl="0">
              <a:lnSpc>
                <a:spcPct val="100000"/>
              </a:lnSpc>
              <a:spcBef>
                <a:spcPts val="0"/>
              </a:spcBef>
              <a:spcAft>
                <a:spcPts val="0"/>
              </a:spcAft>
              <a:buNone/>
            </a:pPr>
            <a:endParaRPr sz="700">
              <a:solidFill>
                <a:srgbClr val="1D1655"/>
              </a:solidFill>
              <a:latin typeface="Work Sans Light"/>
              <a:ea typeface="Work Sans Light"/>
              <a:cs typeface="Work Sans Light"/>
              <a:sym typeface="Work Sans Light"/>
            </a:endParaRPr>
          </a:p>
          <a:p>
            <a:pPr marL="0" lvl="0" indent="0" algn="l" rtl="0">
              <a:lnSpc>
                <a:spcPct val="100000"/>
              </a:lnSpc>
              <a:spcBef>
                <a:spcPts val="0"/>
              </a:spcBef>
              <a:spcAft>
                <a:spcPts val="0"/>
              </a:spcAft>
              <a:buClr>
                <a:schemeClr val="dk1"/>
              </a:buClr>
              <a:buSzPts val="1100"/>
              <a:buFont typeface="Arial"/>
              <a:buNone/>
            </a:pPr>
            <a:r>
              <a:rPr lang="en" sz="900">
                <a:solidFill>
                  <a:srgbClr val="1D1655"/>
                </a:solidFill>
                <a:latin typeface="Work Sans Light"/>
                <a:ea typeface="Work Sans Light"/>
                <a:cs typeface="Work Sans Light"/>
                <a:sym typeface="Work Sans Light"/>
              </a:rPr>
              <a:t>We like to dig deep by using a method called the </a:t>
            </a:r>
            <a:r>
              <a:rPr lang="en" sz="900" b="1">
                <a:solidFill>
                  <a:srgbClr val="1D1655"/>
                </a:solidFill>
                <a:latin typeface="Work Sans"/>
                <a:ea typeface="Work Sans"/>
                <a:cs typeface="Work Sans"/>
                <a:sym typeface="Work Sans"/>
              </a:rPr>
              <a:t>5 Whys</a:t>
            </a:r>
            <a:r>
              <a:rPr lang="en" sz="900">
                <a:solidFill>
                  <a:srgbClr val="1D1655"/>
                </a:solidFill>
                <a:latin typeface="Work Sans Light"/>
                <a:ea typeface="Work Sans Light"/>
                <a:cs typeface="Work Sans Light"/>
                <a:sym typeface="Work Sans Light"/>
              </a:rPr>
              <a:t>. Start with the problem or opportunity, then ask “why” five times in a row. Each why should get you closer to the root cause, or </a:t>
            </a:r>
            <a:r>
              <a:rPr lang="en" sz="900" b="1">
                <a:solidFill>
                  <a:srgbClr val="1D1655"/>
                </a:solidFill>
                <a:latin typeface="Work Sans"/>
                <a:ea typeface="Work Sans"/>
                <a:cs typeface="Work Sans"/>
                <a:sym typeface="Work Sans"/>
              </a:rPr>
              <a:t>origin story</a:t>
            </a:r>
            <a:r>
              <a:rPr lang="en" sz="900">
                <a:solidFill>
                  <a:srgbClr val="1D1655"/>
                </a:solidFill>
                <a:latin typeface="Work Sans Light"/>
                <a:ea typeface="Work Sans Light"/>
                <a:cs typeface="Work Sans Light"/>
                <a:sym typeface="Work Sans Light"/>
              </a:rPr>
              <a:t>, of the project.</a:t>
            </a:r>
            <a:endParaRPr sz="400">
              <a:solidFill>
                <a:srgbClr val="1D1655"/>
              </a:solidFill>
              <a:latin typeface="Work Sans Light"/>
              <a:ea typeface="Work Sans Light"/>
              <a:cs typeface="Work Sans Light"/>
              <a:sym typeface="Work Sans Light"/>
            </a:endParaRPr>
          </a:p>
          <a:p>
            <a:pPr marL="0" lvl="0" indent="0" algn="l" rtl="0">
              <a:lnSpc>
                <a:spcPct val="100000"/>
              </a:lnSpc>
              <a:spcBef>
                <a:spcPts val="0"/>
              </a:spcBef>
              <a:spcAft>
                <a:spcPts val="0"/>
              </a:spcAft>
              <a:buNone/>
            </a:pPr>
            <a:endParaRPr sz="700">
              <a:solidFill>
                <a:srgbClr val="1D1655"/>
              </a:solidFill>
              <a:latin typeface="Work Sans Light"/>
              <a:ea typeface="Work Sans Light"/>
              <a:cs typeface="Work Sans Light"/>
              <a:sym typeface="Work Sans Light"/>
            </a:endParaRPr>
          </a:p>
        </p:txBody>
      </p:sp>
      <p:sp>
        <p:nvSpPr>
          <p:cNvPr id="64" name="Google Shape;64;p14"/>
          <p:cNvSpPr txBox="1"/>
          <p:nvPr/>
        </p:nvSpPr>
        <p:spPr>
          <a:xfrm>
            <a:off x="7595650" y="2989550"/>
            <a:ext cx="1319700" cy="1669500"/>
          </a:xfrm>
          <a:prstGeom prst="rect">
            <a:avLst/>
          </a:prstGeom>
          <a:solidFill>
            <a:srgbClr val="E6F6F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800">
                <a:solidFill>
                  <a:srgbClr val="1D1655"/>
                </a:solidFill>
                <a:latin typeface="Work Sans SemiBold"/>
                <a:ea typeface="Work Sans SemiBold"/>
                <a:cs typeface="Work Sans SemiBold"/>
                <a:sym typeface="Work Sans SemiBold"/>
              </a:rPr>
              <a:t>TIP</a:t>
            </a:r>
            <a:endParaRPr sz="800">
              <a:solidFill>
                <a:srgbClr val="1D1655"/>
              </a:solidFill>
              <a:latin typeface="Work Sans SemiBold"/>
              <a:ea typeface="Work Sans SemiBold"/>
              <a:cs typeface="Work Sans SemiBold"/>
              <a:sym typeface="Work Sans SemiBold"/>
            </a:endParaRPr>
          </a:p>
          <a:p>
            <a:pPr marL="0" lvl="0" indent="0" algn="l" rtl="0">
              <a:lnSpc>
                <a:spcPct val="100000"/>
              </a:lnSpc>
              <a:spcBef>
                <a:spcPts val="0"/>
              </a:spcBef>
              <a:spcAft>
                <a:spcPts val="0"/>
              </a:spcAft>
              <a:buNone/>
            </a:pPr>
            <a:endParaRPr sz="700">
              <a:solidFill>
                <a:srgbClr val="1D1655"/>
              </a:solidFill>
              <a:latin typeface="Work Sans Light"/>
              <a:ea typeface="Work Sans Light"/>
              <a:cs typeface="Work Sans Light"/>
              <a:sym typeface="Work Sans Light"/>
            </a:endParaRPr>
          </a:p>
          <a:p>
            <a:pPr marL="0" lvl="0" indent="0" algn="l" rtl="0">
              <a:lnSpc>
                <a:spcPct val="100000"/>
              </a:lnSpc>
              <a:spcBef>
                <a:spcPts val="0"/>
              </a:spcBef>
              <a:spcAft>
                <a:spcPts val="0"/>
              </a:spcAft>
              <a:buNone/>
            </a:pPr>
            <a:r>
              <a:rPr lang="en" sz="900">
                <a:solidFill>
                  <a:srgbClr val="1D1655"/>
                </a:solidFill>
                <a:latin typeface="Work Sans Light"/>
                <a:ea typeface="Work Sans Light"/>
                <a:cs typeface="Work Sans Light"/>
                <a:sym typeface="Work Sans Light"/>
              </a:rPr>
              <a:t>Feel free to use whatever complex project brings the most value to you for this exercise. It doesn't have to be the one you chose earlier.</a:t>
            </a:r>
            <a:endParaRPr sz="400">
              <a:solidFill>
                <a:srgbClr val="1D1655"/>
              </a:solidFill>
              <a:latin typeface="Work Sans Light"/>
              <a:ea typeface="Work Sans Light"/>
              <a:cs typeface="Work Sans Light"/>
              <a:sym typeface="Work Sans Light"/>
            </a:endParaRPr>
          </a:p>
          <a:p>
            <a:pPr marL="0" lvl="0" indent="0" algn="l" rtl="0">
              <a:lnSpc>
                <a:spcPct val="100000"/>
              </a:lnSpc>
              <a:spcBef>
                <a:spcPts val="0"/>
              </a:spcBef>
              <a:spcAft>
                <a:spcPts val="0"/>
              </a:spcAft>
              <a:buNone/>
            </a:pPr>
            <a:endParaRPr sz="700">
              <a:solidFill>
                <a:srgbClr val="1D1655"/>
              </a:solidFill>
              <a:latin typeface="Work Sans Light"/>
              <a:ea typeface="Work Sans Light"/>
              <a:cs typeface="Work Sans Light"/>
              <a:sym typeface="Work Sans Light"/>
            </a:endParaRPr>
          </a:p>
        </p:txBody>
      </p:sp>
      <p:sp>
        <p:nvSpPr>
          <p:cNvPr id="65" name="Google Shape;65;p14"/>
          <p:cNvSpPr txBox="1">
            <a:spLocks noGrp="1"/>
          </p:cNvSpPr>
          <p:nvPr>
            <p:ph type="sldNum" idx="12"/>
          </p:nvPr>
        </p:nvSpPr>
        <p:spPr>
          <a:xfrm>
            <a:off x="243683" y="3822917"/>
            <a:ext cx="548700" cy="393600"/>
          </a:xfrm>
          <a:prstGeom prst="rect">
            <a:avLst/>
          </a:prstGeom>
        </p:spPr>
        <p:txBody>
          <a:bodyPr spcFirstLastPara="1" wrap="square" lIns="91425" tIns="91425" rIns="91425" bIns="91425" anchor="ctr" anchorCtr="0">
            <a:normAutofit/>
          </a:bodyPr>
          <a:lstStyle>
            <a:lvl1pPr lvl="0" rtl="0">
              <a:buNone/>
              <a:defRPr sz="800" b="1">
                <a:solidFill>
                  <a:schemeClr val="lt1"/>
                </a:solidFill>
                <a:latin typeface="Work Sans"/>
                <a:ea typeface="Work Sans"/>
                <a:cs typeface="Work Sans"/>
                <a:sym typeface="Work Sans"/>
              </a:defRPr>
            </a:lvl1pPr>
            <a:lvl2pPr lvl="1" rtl="0">
              <a:buNone/>
              <a:defRPr sz="800" b="1">
                <a:solidFill>
                  <a:schemeClr val="lt1"/>
                </a:solidFill>
                <a:latin typeface="Work Sans"/>
                <a:ea typeface="Work Sans"/>
                <a:cs typeface="Work Sans"/>
                <a:sym typeface="Work Sans"/>
              </a:defRPr>
            </a:lvl2pPr>
            <a:lvl3pPr lvl="2" rtl="0">
              <a:buNone/>
              <a:defRPr sz="800" b="1">
                <a:solidFill>
                  <a:schemeClr val="lt1"/>
                </a:solidFill>
                <a:latin typeface="Work Sans"/>
                <a:ea typeface="Work Sans"/>
                <a:cs typeface="Work Sans"/>
                <a:sym typeface="Work Sans"/>
              </a:defRPr>
            </a:lvl3pPr>
            <a:lvl4pPr lvl="3" rtl="0">
              <a:buNone/>
              <a:defRPr sz="800" b="1">
                <a:solidFill>
                  <a:schemeClr val="lt1"/>
                </a:solidFill>
                <a:latin typeface="Work Sans"/>
                <a:ea typeface="Work Sans"/>
                <a:cs typeface="Work Sans"/>
                <a:sym typeface="Work Sans"/>
              </a:defRPr>
            </a:lvl4pPr>
            <a:lvl5pPr lvl="4" rtl="0">
              <a:buNone/>
              <a:defRPr sz="800" b="1">
                <a:solidFill>
                  <a:schemeClr val="lt1"/>
                </a:solidFill>
                <a:latin typeface="Work Sans"/>
                <a:ea typeface="Work Sans"/>
                <a:cs typeface="Work Sans"/>
                <a:sym typeface="Work Sans"/>
              </a:defRPr>
            </a:lvl5pPr>
            <a:lvl6pPr lvl="5" rtl="0">
              <a:buNone/>
              <a:defRPr sz="800" b="1">
                <a:solidFill>
                  <a:schemeClr val="lt1"/>
                </a:solidFill>
                <a:latin typeface="Work Sans"/>
                <a:ea typeface="Work Sans"/>
                <a:cs typeface="Work Sans"/>
                <a:sym typeface="Work Sans"/>
              </a:defRPr>
            </a:lvl6pPr>
            <a:lvl7pPr lvl="6" rtl="0">
              <a:buNone/>
              <a:defRPr sz="800" b="1">
                <a:solidFill>
                  <a:schemeClr val="lt1"/>
                </a:solidFill>
                <a:latin typeface="Work Sans"/>
                <a:ea typeface="Work Sans"/>
                <a:cs typeface="Work Sans"/>
                <a:sym typeface="Work Sans"/>
              </a:defRPr>
            </a:lvl7pPr>
            <a:lvl8pPr lvl="7" rtl="0">
              <a:buNone/>
              <a:defRPr sz="800" b="1">
                <a:solidFill>
                  <a:schemeClr val="lt1"/>
                </a:solidFill>
                <a:latin typeface="Work Sans"/>
                <a:ea typeface="Work Sans"/>
                <a:cs typeface="Work Sans"/>
                <a:sym typeface="Work Sans"/>
              </a:defRPr>
            </a:lvl8pPr>
            <a:lvl9pPr lvl="8" rtl="0">
              <a:buNone/>
              <a:defRPr sz="800" b="1">
                <a:solidFill>
                  <a:schemeClr val="lt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292400" y="292400"/>
            <a:ext cx="3774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Our Programme</a:t>
            </a:r>
            <a:endParaRPr sz="1800" b="1">
              <a:solidFill>
                <a:schemeClr val="dk1"/>
              </a:solidFill>
              <a:latin typeface="Poppins"/>
              <a:ea typeface="Poppins"/>
              <a:cs typeface="Poppins"/>
              <a:sym typeface="Poppins"/>
            </a:endParaRPr>
          </a:p>
        </p:txBody>
      </p:sp>
      <p:sp>
        <p:nvSpPr>
          <p:cNvPr id="71" name="Google Shape;71;p15"/>
          <p:cNvSpPr/>
          <p:nvPr/>
        </p:nvSpPr>
        <p:spPr>
          <a:xfrm>
            <a:off x="1435129" y="754100"/>
            <a:ext cx="2578500" cy="2578500"/>
          </a:xfrm>
          <a:prstGeom prst="diamond">
            <a:avLst/>
          </a:prstGeom>
          <a:solidFill>
            <a:srgbClr val="FF7367">
              <a:alpha val="64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15"/>
          <p:cNvSpPr/>
          <p:nvPr/>
        </p:nvSpPr>
        <p:spPr>
          <a:xfrm>
            <a:off x="4013574" y="754100"/>
            <a:ext cx="2578500" cy="2578500"/>
          </a:xfrm>
          <a:prstGeom prst="diamond">
            <a:avLst/>
          </a:prstGeom>
          <a:solidFill>
            <a:srgbClr val="FF73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3" name="Google Shape;73;p15"/>
          <p:cNvCxnSpPr/>
          <p:nvPr/>
        </p:nvCxnSpPr>
        <p:spPr>
          <a:xfrm rot="10800000" flipH="1">
            <a:off x="1435129" y="754179"/>
            <a:ext cx="861900" cy="861900"/>
          </a:xfrm>
          <a:prstGeom prst="straightConnector1">
            <a:avLst/>
          </a:prstGeom>
          <a:noFill/>
          <a:ln w="38100" cap="flat" cmpd="sng">
            <a:solidFill>
              <a:schemeClr val="accent5"/>
            </a:solidFill>
            <a:prstDash val="solid"/>
            <a:round/>
            <a:headEnd type="none" w="med" len="med"/>
            <a:tailEnd type="triangle" w="med" len="med"/>
          </a:ln>
        </p:spPr>
      </p:cxnSp>
      <p:cxnSp>
        <p:nvCxnSpPr>
          <p:cNvPr id="74" name="Google Shape;74;p15"/>
          <p:cNvCxnSpPr/>
          <p:nvPr/>
        </p:nvCxnSpPr>
        <p:spPr>
          <a:xfrm>
            <a:off x="3014175" y="754100"/>
            <a:ext cx="884700" cy="907800"/>
          </a:xfrm>
          <a:prstGeom prst="straightConnector1">
            <a:avLst/>
          </a:prstGeom>
          <a:noFill/>
          <a:ln w="38100" cap="flat" cmpd="sng">
            <a:solidFill>
              <a:schemeClr val="accent5"/>
            </a:solidFill>
            <a:prstDash val="solid"/>
            <a:round/>
            <a:headEnd type="none" w="med" len="med"/>
            <a:tailEnd type="triangle" w="med" len="med"/>
          </a:ln>
        </p:spPr>
      </p:cxnSp>
      <p:cxnSp>
        <p:nvCxnSpPr>
          <p:cNvPr id="75" name="Google Shape;75;p15"/>
          <p:cNvCxnSpPr/>
          <p:nvPr/>
        </p:nvCxnSpPr>
        <p:spPr>
          <a:xfrm rot="10800000" flipH="1">
            <a:off x="4117439" y="754179"/>
            <a:ext cx="861900" cy="861900"/>
          </a:xfrm>
          <a:prstGeom prst="straightConnector1">
            <a:avLst/>
          </a:prstGeom>
          <a:noFill/>
          <a:ln w="38100" cap="flat" cmpd="sng">
            <a:solidFill>
              <a:schemeClr val="accent5"/>
            </a:solidFill>
            <a:prstDash val="solid"/>
            <a:round/>
            <a:headEnd type="none" w="med" len="med"/>
            <a:tailEnd type="triangle" w="med" len="med"/>
          </a:ln>
        </p:spPr>
      </p:cxnSp>
      <p:cxnSp>
        <p:nvCxnSpPr>
          <p:cNvPr id="76" name="Google Shape;76;p15"/>
          <p:cNvCxnSpPr/>
          <p:nvPr/>
        </p:nvCxnSpPr>
        <p:spPr>
          <a:xfrm>
            <a:off x="5707236" y="754100"/>
            <a:ext cx="884700" cy="907800"/>
          </a:xfrm>
          <a:prstGeom prst="straightConnector1">
            <a:avLst/>
          </a:prstGeom>
          <a:noFill/>
          <a:ln w="38100" cap="flat" cmpd="sng">
            <a:solidFill>
              <a:schemeClr val="accent5"/>
            </a:solidFill>
            <a:prstDash val="solid"/>
            <a:round/>
            <a:headEnd type="none" w="med" len="med"/>
            <a:tailEnd type="triangle" w="med" len="med"/>
          </a:ln>
        </p:spPr>
      </p:cxnSp>
      <p:cxnSp>
        <p:nvCxnSpPr>
          <p:cNvPr id="77" name="Google Shape;77;p15"/>
          <p:cNvCxnSpPr>
            <a:endCxn id="78" idx="0"/>
          </p:cNvCxnSpPr>
          <p:nvPr/>
        </p:nvCxnSpPr>
        <p:spPr>
          <a:xfrm>
            <a:off x="1437315" y="2043423"/>
            <a:ext cx="2400" cy="1836600"/>
          </a:xfrm>
          <a:prstGeom prst="straightConnector1">
            <a:avLst/>
          </a:prstGeom>
          <a:noFill/>
          <a:ln w="19050" cap="flat" cmpd="sng">
            <a:solidFill>
              <a:schemeClr val="accent5"/>
            </a:solidFill>
            <a:prstDash val="dash"/>
            <a:round/>
            <a:headEnd type="none" w="med" len="med"/>
            <a:tailEnd type="none" w="med" len="med"/>
          </a:ln>
        </p:spPr>
      </p:cxnSp>
      <p:sp>
        <p:nvSpPr>
          <p:cNvPr id="78" name="Google Shape;78;p15"/>
          <p:cNvSpPr txBox="1"/>
          <p:nvPr/>
        </p:nvSpPr>
        <p:spPr>
          <a:xfrm>
            <a:off x="870765" y="3880023"/>
            <a:ext cx="11379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dk2"/>
                </a:solidFill>
                <a:latin typeface="Poppins"/>
                <a:ea typeface="Poppins"/>
                <a:cs typeface="Poppins"/>
                <a:sym typeface="Poppins"/>
              </a:rPr>
              <a:t>Workshop 2 “Discover”</a:t>
            </a:r>
            <a:endParaRPr sz="1100" b="1">
              <a:solidFill>
                <a:schemeClr val="dk2"/>
              </a:solidFill>
              <a:latin typeface="Poppins"/>
              <a:ea typeface="Poppins"/>
              <a:cs typeface="Poppins"/>
              <a:sym typeface="Poppins"/>
            </a:endParaRPr>
          </a:p>
          <a:p>
            <a:pPr marL="0" lvl="0" indent="0" algn="ctr" rtl="0">
              <a:spcBef>
                <a:spcPts val="0"/>
              </a:spcBef>
              <a:spcAft>
                <a:spcPts val="0"/>
              </a:spcAft>
              <a:buNone/>
            </a:pPr>
            <a:r>
              <a:rPr lang="en" sz="1100">
                <a:solidFill>
                  <a:schemeClr val="dk2"/>
                </a:solidFill>
                <a:latin typeface="Poppins"/>
                <a:ea typeface="Poppins"/>
                <a:cs typeface="Poppins"/>
                <a:sym typeface="Poppins"/>
              </a:rPr>
              <a:t>How to understand the problem</a:t>
            </a:r>
            <a:endParaRPr sz="1100">
              <a:solidFill>
                <a:schemeClr val="dk2"/>
              </a:solidFill>
              <a:latin typeface="Poppins"/>
              <a:ea typeface="Poppins"/>
              <a:cs typeface="Poppins"/>
              <a:sym typeface="Poppins"/>
            </a:endParaRPr>
          </a:p>
        </p:txBody>
      </p:sp>
      <p:sp>
        <p:nvSpPr>
          <p:cNvPr id="79" name="Google Shape;79;p15"/>
          <p:cNvSpPr txBox="1"/>
          <p:nvPr/>
        </p:nvSpPr>
        <p:spPr>
          <a:xfrm>
            <a:off x="2155399" y="3880023"/>
            <a:ext cx="11379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dk2"/>
                </a:solidFill>
                <a:latin typeface="Poppins"/>
                <a:ea typeface="Poppins"/>
                <a:cs typeface="Poppins"/>
                <a:sym typeface="Poppins"/>
              </a:rPr>
              <a:t>Workshop 3</a:t>
            </a:r>
            <a:endParaRPr sz="1100" b="1">
              <a:solidFill>
                <a:schemeClr val="dk2"/>
              </a:solidFill>
              <a:latin typeface="Poppins"/>
              <a:ea typeface="Poppins"/>
              <a:cs typeface="Poppins"/>
              <a:sym typeface="Poppins"/>
            </a:endParaRPr>
          </a:p>
          <a:p>
            <a:pPr marL="0" lvl="0" indent="0" algn="ctr" rtl="0">
              <a:spcBef>
                <a:spcPts val="0"/>
              </a:spcBef>
              <a:spcAft>
                <a:spcPts val="0"/>
              </a:spcAft>
              <a:buNone/>
            </a:pPr>
            <a:r>
              <a:rPr lang="en" sz="1100" b="1">
                <a:solidFill>
                  <a:schemeClr val="dk2"/>
                </a:solidFill>
                <a:latin typeface="Poppins"/>
                <a:ea typeface="Poppins"/>
                <a:cs typeface="Poppins"/>
                <a:sym typeface="Poppins"/>
              </a:rPr>
              <a:t>“Define”</a:t>
            </a:r>
            <a:endParaRPr sz="1100" b="1">
              <a:solidFill>
                <a:schemeClr val="dk2"/>
              </a:solidFill>
              <a:latin typeface="Poppins"/>
              <a:ea typeface="Poppins"/>
              <a:cs typeface="Poppins"/>
              <a:sym typeface="Poppins"/>
            </a:endParaRPr>
          </a:p>
          <a:p>
            <a:pPr marL="0" lvl="0" indent="0" algn="ctr" rtl="0">
              <a:spcBef>
                <a:spcPts val="0"/>
              </a:spcBef>
              <a:spcAft>
                <a:spcPts val="0"/>
              </a:spcAft>
              <a:buNone/>
            </a:pPr>
            <a:r>
              <a:rPr lang="en" sz="1100">
                <a:solidFill>
                  <a:schemeClr val="dk2"/>
                </a:solidFill>
                <a:latin typeface="Poppins"/>
                <a:ea typeface="Poppins"/>
                <a:cs typeface="Poppins"/>
                <a:sym typeface="Poppins"/>
              </a:rPr>
              <a:t>How to define your project</a:t>
            </a:r>
            <a:endParaRPr sz="1100">
              <a:solidFill>
                <a:schemeClr val="dk2"/>
              </a:solidFill>
              <a:latin typeface="Poppins"/>
              <a:ea typeface="Poppins"/>
              <a:cs typeface="Poppins"/>
              <a:sym typeface="Poppins"/>
            </a:endParaRPr>
          </a:p>
        </p:txBody>
      </p:sp>
      <p:cxnSp>
        <p:nvCxnSpPr>
          <p:cNvPr id="80" name="Google Shape;80;p15"/>
          <p:cNvCxnSpPr/>
          <p:nvPr/>
        </p:nvCxnSpPr>
        <p:spPr>
          <a:xfrm>
            <a:off x="2725505" y="754100"/>
            <a:ext cx="0" cy="3167100"/>
          </a:xfrm>
          <a:prstGeom prst="straightConnector1">
            <a:avLst/>
          </a:prstGeom>
          <a:noFill/>
          <a:ln w="19050" cap="flat" cmpd="sng">
            <a:solidFill>
              <a:schemeClr val="accent5"/>
            </a:solidFill>
            <a:prstDash val="dash"/>
            <a:round/>
            <a:headEnd type="none" w="med" len="med"/>
            <a:tailEnd type="none" w="med" len="med"/>
          </a:ln>
        </p:spPr>
      </p:cxnSp>
      <p:sp>
        <p:nvSpPr>
          <p:cNvPr id="81" name="Google Shape;81;p15"/>
          <p:cNvSpPr txBox="1"/>
          <p:nvPr/>
        </p:nvSpPr>
        <p:spPr>
          <a:xfrm>
            <a:off x="3440034" y="3880023"/>
            <a:ext cx="15393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dk2"/>
                </a:solidFill>
                <a:latin typeface="Poppins"/>
                <a:ea typeface="Poppins"/>
                <a:cs typeface="Poppins"/>
                <a:sym typeface="Poppins"/>
              </a:rPr>
              <a:t>Workshop 4</a:t>
            </a:r>
            <a:endParaRPr sz="1100" b="1">
              <a:solidFill>
                <a:schemeClr val="dk2"/>
              </a:solidFill>
              <a:latin typeface="Poppins"/>
              <a:ea typeface="Poppins"/>
              <a:cs typeface="Poppins"/>
              <a:sym typeface="Poppins"/>
            </a:endParaRPr>
          </a:p>
          <a:p>
            <a:pPr marL="0" lvl="0" indent="0" algn="ctr" rtl="0">
              <a:spcBef>
                <a:spcPts val="0"/>
              </a:spcBef>
              <a:spcAft>
                <a:spcPts val="0"/>
              </a:spcAft>
              <a:buNone/>
            </a:pPr>
            <a:r>
              <a:rPr lang="en" sz="1100" b="1">
                <a:solidFill>
                  <a:schemeClr val="dk2"/>
                </a:solidFill>
                <a:latin typeface="Poppins"/>
                <a:ea typeface="Poppins"/>
                <a:cs typeface="Poppins"/>
                <a:sym typeface="Poppins"/>
              </a:rPr>
              <a:t>“Develop”</a:t>
            </a:r>
            <a:endParaRPr sz="1100" b="1">
              <a:solidFill>
                <a:schemeClr val="dk2"/>
              </a:solidFill>
              <a:latin typeface="Poppins"/>
              <a:ea typeface="Poppins"/>
              <a:cs typeface="Poppins"/>
              <a:sym typeface="Poppins"/>
            </a:endParaRPr>
          </a:p>
          <a:p>
            <a:pPr marL="0" lvl="0" indent="0" algn="ctr" rtl="0">
              <a:spcBef>
                <a:spcPts val="0"/>
              </a:spcBef>
              <a:spcAft>
                <a:spcPts val="0"/>
              </a:spcAft>
              <a:buNone/>
            </a:pPr>
            <a:r>
              <a:rPr lang="en" sz="1100">
                <a:solidFill>
                  <a:schemeClr val="dk2"/>
                </a:solidFill>
                <a:latin typeface="Poppins"/>
                <a:ea typeface="Poppins"/>
                <a:cs typeface="Poppins"/>
                <a:sym typeface="Poppins"/>
              </a:rPr>
              <a:t>How to come up with shared solutions</a:t>
            </a:r>
            <a:endParaRPr sz="1100">
              <a:solidFill>
                <a:schemeClr val="dk2"/>
              </a:solidFill>
              <a:latin typeface="Poppins"/>
              <a:ea typeface="Poppins"/>
              <a:cs typeface="Poppins"/>
              <a:sym typeface="Poppins"/>
            </a:endParaRPr>
          </a:p>
        </p:txBody>
      </p:sp>
      <p:cxnSp>
        <p:nvCxnSpPr>
          <p:cNvPr id="82" name="Google Shape;82;p15"/>
          <p:cNvCxnSpPr>
            <a:stCxn id="72" idx="1"/>
          </p:cNvCxnSpPr>
          <p:nvPr/>
        </p:nvCxnSpPr>
        <p:spPr>
          <a:xfrm>
            <a:off x="4013574" y="2043350"/>
            <a:ext cx="0" cy="1859700"/>
          </a:xfrm>
          <a:prstGeom prst="straightConnector1">
            <a:avLst/>
          </a:prstGeom>
          <a:noFill/>
          <a:ln w="19050" cap="flat" cmpd="sng">
            <a:solidFill>
              <a:schemeClr val="accent5"/>
            </a:solidFill>
            <a:prstDash val="dash"/>
            <a:round/>
            <a:headEnd type="none" w="med" len="med"/>
            <a:tailEnd type="none" w="med" len="med"/>
          </a:ln>
        </p:spPr>
      </p:cxnSp>
      <p:cxnSp>
        <p:nvCxnSpPr>
          <p:cNvPr id="83" name="Google Shape;83;p15"/>
          <p:cNvCxnSpPr>
            <a:stCxn id="72" idx="0"/>
          </p:cNvCxnSpPr>
          <p:nvPr/>
        </p:nvCxnSpPr>
        <p:spPr>
          <a:xfrm flipH="1">
            <a:off x="5290224" y="754100"/>
            <a:ext cx="12600" cy="3167100"/>
          </a:xfrm>
          <a:prstGeom prst="straightConnector1">
            <a:avLst/>
          </a:prstGeom>
          <a:noFill/>
          <a:ln w="19050" cap="flat" cmpd="sng">
            <a:solidFill>
              <a:schemeClr val="accent5"/>
            </a:solidFill>
            <a:prstDash val="dash"/>
            <a:round/>
            <a:headEnd type="none" w="med" len="med"/>
            <a:tailEnd type="none" w="med" len="med"/>
          </a:ln>
        </p:spPr>
      </p:cxnSp>
      <p:sp>
        <p:nvSpPr>
          <p:cNvPr id="84" name="Google Shape;84;p15"/>
          <p:cNvSpPr txBox="1"/>
          <p:nvPr/>
        </p:nvSpPr>
        <p:spPr>
          <a:xfrm>
            <a:off x="4825300" y="3880025"/>
            <a:ext cx="13629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dk2"/>
                </a:solidFill>
                <a:latin typeface="Poppins"/>
                <a:ea typeface="Poppins"/>
                <a:cs typeface="Poppins"/>
                <a:sym typeface="Poppins"/>
              </a:rPr>
              <a:t>Workshop 5</a:t>
            </a:r>
            <a:endParaRPr sz="1100" b="1">
              <a:solidFill>
                <a:schemeClr val="dk2"/>
              </a:solidFill>
              <a:latin typeface="Poppins"/>
              <a:ea typeface="Poppins"/>
              <a:cs typeface="Poppins"/>
              <a:sym typeface="Poppins"/>
            </a:endParaRPr>
          </a:p>
          <a:p>
            <a:pPr marL="0" lvl="0" indent="0" algn="ctr" rtl="0">
              <a:spcBef>
                <a:spcPts val="0"/>
              </a:spcBef>
              <a:spcAft>
                <a:spcPts val="0"/>
              </a:spcAft>
              <a:buNone/>
            </a:pPr>
            <a:r>
              <a:rPr lang="en" sz="1100" b="1">
                <a:solidFill>
                  <a:schemeClr val="dk2"/>
                </a:solidFill>
                <a:latin typeface="Poppins"/>
                <a:ea typeface="Poppins"/>
                <a:cs typeface="Poppins"/>
                <a:sym typeface="Poppins"/>
              </a:rPr>
              <a:t>“Test”</a:t>
            </a:r>
            <a:endParaRPr sz="1100" b="1">
              <a:solidFill>
                <a:schemeClr val="dk2"/>
              </a:solidFill>
              <a:latin typeface="Poppins"/>
              <a:ea typeface="Poppins"/>
              <a:cs typeface="Poppins"/>
              <a:sym typeface="Poppins"/>
            </a:endParaRPr>
          </a:p>
          <a:p>
            <a:pPr marL="0" lvl="0" indent="0" algn="ctr" rtl="0">
              <a:spcBef>
                <a:spcPts val="0"/>
              </a:spcBef>
              <a:spcAft>
                <a:spcPts val="0"/>
              </a:spcAft>
              <a:buNone/>
            </a:pPr>
            <a:r>
              <a:rPr lang="en" sz="1100">
                <a:solidFill>
                  <a:schemeClr val="dk2"/>
                </a:solidFill>
                <a:latin typeface="Poppins"/>
                <a:ea typeface="Poppins"/>
                <a:cs typeface="Poppins"/>
                <a:sym typeface="Poppins"/>
              </a:rPr>
              <a:t>How to test if those solutions are right</a:t>
            </a:r>
            <a:endParaRPr sz="1100">
              <a:solidFill>
                <a:schemeClr val="dk2"/>
              </a:solidFill>
              <a:latin typeface="Poppins"/>
              <a:ea typeface="Poppins"/>
              <a:cs typeface="Poppins"/>
              <a:sym typeface="Poppins"/>
            </a:endParaRPr>
          </a:p>
        </p:txBody>
      </p:sp>
      <p:cxnSp>
        <p:nvCxnSpPr>
          <p:cNvPr id="85" name="Google Shape;85;p15"/>
          <p:cNvCxnSpPr/>
          <p:nvPr/>
        </p:nvCxnSpPr>
        <p:spPr>
          <a:xfrm>
            <a:off x="1595254" y="2517329"/>
            <a:ext cx="734700" cy="734700"/>
          </a:xfrm>
          <a:prstGeom prst="straightConnector1">
            <a:avLst/>
          </a:prstGeom>
          <a:noFill/>
          <a:ln w="38100" cap="flat" cmpd="sng">
            <a:solidFill>
              <a:schemeClr val="accent5"/>
            </a:solidFill>
            <a:prstDash val="solid"/>
            <a:round/>
            <a:headEnd type="none" w="med" len="med"/>
            <a:tailEnd type="triangle" w="med" len="med"/>
          </a:ln>
        </p:spPr>
      </p:cxnSp>
      <p:cxnSp>
        <p:nvCxnSpPr>
          <p:cNvPr id="86" name="Google Shape;86;p15"/>
          <p:cNvCxnSpPr/>
          <p:nvPr/>
        </p:nvCxnSpPr>
        <p:spPr>
          <a:xfrm rot="10800000" flipH="1">
            <a:off x="3051225" y="2441425"/>
            <a:ext cx="810600" cy="810600"/>
          </a:xfrm>
          <a:prstGeom prst="straightConnector1">
            <a:avLst/>
          </a:prstGeom>
          <a:noFill/>
          <a:ln w="38100" cap="flat" cmpd="sng">
            <a:solidFill>
              <a:schemeClr val="accent5"/>
            </a:solidFill>
            <a:prstDash val="solid"/>
            <a:round/>
            <a:headEnd type="none" w="med" len="med"/>
            <a:tailEnd type="triangle" w="med" len="med"/>
          </a:ln>
        </p:spPr>
      </p:cxnSp>
      <p:sp>
        <p:nvSpPr>
          <p:cNvPr id="87" name="Google Shape;87;p15"/>
          <p:cNvSpPr/>
          <p:nvPr/>
        </p:nvSpPr>
        <p:spPr>
          <a:xfrm rot="-5400000">
            <a:off x="3361325" y="1397575"/>
            <a:ext cx="2600400" cy="1300500"/>
          </a:xfrm>
          <a:prstGeom prst="triangle">
            <a:avLst>
              <a:gd name="adj" fmla="val 50000"/>
            </a:avLst>
          </a:prstGeom>
          <a:solidFill>
            <a:srgbClr val="FF73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88" name="Google Shape;88;p15"/>
          <p:cNvCxnSpPr/>
          <p:nvPr/>
        </p:nvCxnSpPr>
        <p:spPr>
          <a:xfrm>
            <a:off x="4187225" y="2457925"/>
            <a:ext cx="777600" cy="777600"/>
          </a:xfrm>
          <a:prstGeom prst="straightConnector1">
            <a:avLst/>
          </a:prstGeom>
          <a:noFill/>
          <a:ln w="38100" cap="flat" cmpd="sng">
            <a:solidFill>
              <a:schemeClr val="accent5"/>
            </a:solidFill>
            <a:prstDash val="solid"/>
            <a:round/>
            <a:headEnd type="none" w="med" len="med"/>
            <a:tailEnd type="triangle" w="med" len="med"/>
          </a:ln>
        </p:spPr>
      </p:cxnSp>
      <p:cxnSp>
        <p:nvCxnSpPr>
          <p:cNvPr id="89" name="Google Shape;89;p15"/>
          <p:cNvCxnSpPr/>
          <p:nvPr/>
        </p:nvCxnSpPr>
        <p:spPr>
          <a:xfrm rot="10800000" flipH="1">
            <a:off x="5738775" y="2433225"/>
            <a:ext cx="847500" cy="781800"/>
          </a:xfrm>
          <a:prstGeom prst="straightConnector1">
            <a:avLst/>
          </a:prstGeom>
          <a:noFill/>
          <a:ln w="38100" cap="flat" cmpd="sng">
            <a:solidFill>
              <a:schemeClr val="accent5"/>
            </a:solidFill>
            <a:prstDash val="solid"/>
            <a:round/>
            <a:headEnd type="none" w="med" len="med"/>
            <a:tailEnd type="triangle" w="med" len="med"/>
          </a:ln>
        </p:spPr>
      </p:cxnSp>
      <p:sp>
        <p:nvSpPr>
          <p:cNvPr id="90" name="Google Shape;90;p15"/>
          <p:cNvSpPr/>
          <p:nvPr/>
        </p:nvSpPr>
        <p:spPr>
          <a:xfrm>
            <a:off x="1435074" y="758575"/>
            <a:ext cx="2578500" cy="2578500"/>
          </a:xfrm>
          <a:prstGeom prst="diamond">
            <a:avLst/>
          </a:prstGeom>
          <a:solidFill>
            <a:srgbClr val="FF73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92400" y="292400"/>
            <a:ext cx="6490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An example plan making process</a:t>
            </a:r>
            <a:endParaRPr sz="1800" b="1">
              <a:solidFill>
                <a:schemeClr val="dk1"/>
              </a:solidFill>
              <a:latin typeface="Poppins"/>
              <a:ea typeface="Poppins"/>
              <a:cs typeface="Poppins"/>
              <a:sym typeface="Poppins"/>
            </a:endParaRPr>
          </a:p>
        </p:txBody>
      </p:sp>
      <p:pic>
        <p:nvPicPr>
          <p:cNvPr id="96" name="Google Shape;96;p16"/>
          <p:cNvPicPr preferRelativeResize="0"/>
          <p:nvPr/>
        </p:nvPicPr>
        <p:blipFill rotWithShape="1">
          <a:blip r:embed="rId3">
            <a:alphaModFix/>
          </a:blip>
          <a:srcRect b="18877"/>
          <a:stretch/>
        </p:blipFill>
        <p:spPr>
          <a:xfrm>
            <a:off x="563875" y="1962625"/>
            <a:ext cx="1074950" cy="872001"/>
          </a:xfrm>
          <a:prstGeom prst="rect">
            <a:avLst/>
          </a:prstGeom>
          <a:noFill/>
          <a:ln>
            <a:noFill/>
          </a:ln>
        </p:spPr>
      </p:pic>
      <p:pic>
        <p:nvPicPr>
          <p:cNvPr id="97" name="Google Shape;97;p16"/>
          <p:cNvPicPr preferRelativeResize="0"/>
          <p:nvPr/>
        </p:nvPicPr>
        <p:blipFill rotWithShape="1">
          <a:blip r:embed="rId4">
            <a:alphaModFix/>
          </a:blip>
          <a:srcRect b="13096"/>
          <a:stretch/>
        </p:blipFill>
        <p:spPr>
          <a:xfrm>
            <a:off x="2153750" y="1962625"/>
            <a:ext cx="1003389" cy="872001"/>
          </a:xfrm>
          <a:prstGeom prst="rect">
            <a:avLst/>
          </a:prstGeom>
          <a:noFill/>
          <a:ln>
            <a:noFill/>
          </a:ln>
        </p:spPr>
      </p:pic>
      <p:pic>
        <p:nvPicPr>
          <p:cNvPr id="98" name="Google Shape;98;p16"/>
          <p:cNvPicPr preferRelativeResize="0"/>
          <p:nvPr/>
        </p:nvPicPr>
        <p:blipFill rotWithShape="1">
          <a:blip r:embed="rId5">
            <a:alphaModFix/>
          </a:blip>
          <a:srcRect b="14573"/>
          <a:stretch/>
        </p:blipFill>
        <p:spPr>
          <a:xfrm>
            <a:off x="3672075" y="1901263"/>
            <a:ext cx="1164450" cy="994725"/>
          </a:xfrm>
          <a:prstGeom prst="rect">
            <a:avLst/>
          </a:prstGeom>
          <a:noFill/>
          <a:ln>
            <a:noFill/>
          </a:ln>
        </p:spPr>
      </p:pic>
      <p:pic>
        <p:nvPicPr>
          <p:cNvPr id="99" name="Google Shape;99;p16"/>
          <p:cNvPicPr preferRelativeResize="0"/>
          <p:nvPr/>
        </p:nvPicPr>
        <p:blipFill rotWithShape="1">
          <a:blip r:embed="rId6">
            <a:alphaModFix/>
          </a:blip>
          <a:srcRect b="12480"/>
          <a:stretch/>
        </p:blipFill>
        <p:spPr>
          <a:xfrm>
            <a:off x="7255550" y="1959525"/>
            <a:ext cx="1003399" cy="878173"/>
          </a:xfrm>
          <a:prstGeom prst="rect">
            <a:avLst/>
          </a:prstGeom>
          <a:noFill/>
          <a:ln>
            <a:noFill/>
          </a:ln>
        </p:spPr>
      </p:pic>
      <p:pic>
        <p:nvPicPr>
          <p:cNvPr id="100" name="Google Shape;100;p16"/>
          <p:cNvPicPr preferRelativeResize="0"/>
          <p:nvPr/>
        </p:nvPicPr>
        <p:blipFill rotWithShape="1">
          <a:blip r:embed="rId7">
            <a:alphaModFix/>
          </a:blip>
          <a:srcRect b="17280"/>
          <a:stretch/>
        </p:blipFill>
        <p:spPr>
          <a:xfrm>
            <a:off x="5463813" y="1917000"/>
            <a:ext cx="1164450" cy="963226"/>
          </a:xfrm>
          <a:prstGeom prst="rect">
            <a:avLst/>
          </a:prstGeom>
          <a:noFill/>
          <a:ln>
            <a:noFill/>
          </a:ln>
        </p:spPr>
      </p:pic>
      <p:sp>
        <p:nvSpPr>
          <p:cNvPr id="101" name="Google Shape;101;p16"/>
          <p:cNvSpPr txBox="1"/>
          <p:nvPr/>
        </p:nvSpPr>
        <p:spPr>
          <a:xfrm>
            <a:off x="383600" y="1173500"/>
            <a:ext cx="1435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Poppins"/>
                <a:ea typeface="Poppins"/>
                <a:cs typeface="Poppins"/>
                <a:sym typeface="Poppins"/>
              </a:rPr>
              <a:t>Set up and discover</a:t>
            </a:r>
            <a:endParaRPr b="1">
              <a:solidFill>
                <a:schemeClr val="dk1"/>
              </a:solidFill>
              <a:latin typeface="Poppins"/>
              <a:ea typeface="Poppins"/>
              <a:cs typeface="Poppins"/>
              <a:sym typeface="Poppins"/>
            </a:endParaRPr>
          </a:p>
        </p:txBody>
      </p:sp>
      <p:sp>
        <p:nvSpPr>
          <p:cNvPr id="102" name="Google Shape;102;p16"/>
          <p:cNvSpPr txBox="1"/>
          <p:nvPr/>
        </p:nvSpPr>
        <p:spPr>
          <a:xfrm>
            <a:off x="1881000" y="1281200"/>
            <a:ext cx="1435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Poppins"/>
                <a:ea typeface="Poppins"/>
                <a:cs typeface="Poppins"/>
                <a:sym typeface="Poppins"/>
              </a:rPr>
              <a:t>Define</a:t>
            </a:r>
            <a:endParaRPr b="1">
              <a:solidFill>
                <a:schemeClr val="dk1"/>
              </a:solidFill>
              <a:latin typeface="Poppins"/>
              <a:ea typeface="Poppins"/>
              <a:cs typeface="Poppins"/>
              <a:sym typeface="Poppins"/>
            </a:endParaRPr>
          </a:p>
        </p:txBody>
      </p:sp>
      <p:sp>
        <p:nvSpPr>
          <p:cNvPr id="103" name="Google Shape;103;p16"/>
          <p:cNvSpPr txBox="1"/>
          <p:nvPr/>
        </p:nvSpPr>
        <p:spPr>
          <a:xfrm>
            <a:off x="3469125" y="1173500"/>
            <a:ext cx="1435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Poppins"/>
                <a:ea typeface="Poppins"/>
                <a:cs typeface="Poppins"/>
                <a:sym typeface="Poppins"/>
              </a:rPr>
              <a:t>Generate ideas</a:t>
            </a:r>
            <a:endParaRPr b="1">
              <a:solidFill>
                <a:schemeClr val="dk1"/>
              </a:solidFill>
              <a:latin typeface="Poppins"/>
              <a:ea typeface="Poppins"/>
              <a:cs typeface="Poppins"/>
              <a:sym typeface="Poppins"/>
            </a:endParaRPr>
          </a:p>
        </p:txBody>
      </p:sp>
      <p:sp>
        <p:nvSpPr>
          <p:cNvPr id="104" name="Google Shape;104;p16"/>
          <p:cNvSpPr txBox="1"/>
          <p:nvPr/>
        </p:nvSpPr>
        <p:spPr>
          <a:xfrm>
            <a:off x="5254375" y="1281200"/>
            <a:ext cx="1435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Poppins"/>
                <a:ea typeface="Poppins"/>
                <a:cs typeface="Poppins"/>
                <a:sym typeface="Poppins"/>
              </a:rPr>
              <a:t>Develop</a:t>
            </a:r>
            <a:endParaRPr b="1">
              <a:solidFill>
                <a:schemeClr val="dk1"/>
              </a:solidFill>
              <a:latin typeface="Poppins"/>
              <a:ea typeface="Poppins"/>
              <a:cs typeface="Poppins"/>
              <a:sym typeface="Poppins"/>
            </a:endParaRPr>
          </a:p>
        </p:txBody>
      </p:sp>
      <p:sp>
        <p:nvSpPr>
          <p:cNvPr id="105" name="Google Shape;105;p16"/>
          <p:cNvSpPr txBox="1"/>
          <p:nvPr/>
        </p:nvSpPr>
        <p:spPr>
          <a:xfrm>
            <a:off x="7130350" y="1173500"/>
            <a:ext cx="1435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Poppins"/>
                <a:ea typeface="Poppins"/>
                <a:cs typeface="Poppins"/>
                <a:sym typeface="Poppins"/>
              </a:rPr>
              <a:t>Test and deliver</a:t>
            </a:r>
            <a:endParaRPr b="1">
              <a:solidFill>
                <a:schemeClr val="dk1"/>
              </a:solidFill>
              <a:latin typeface="Poppins"/>
              <a:ea typeface="Poppins"/>
              <a:cs typeface="Poppins"/>
              <a:sym typeface="Poppins"/>
            </a:endParaRPr>
          </a:p>
        </p:txBody>
      </p:sp>
      <p:graphicFrame>
        <p:nvGraphicFramePr>
          <p:cNvPr id="106" name="Google Shape;106;p16"/>
          <p:cNvGraphicFramePr/>
          <p:nvPr/>
        </p:nvGraphicFramePr>
        <p:xfrm>
          <a:off x="190375" y="3115825"/>
          <a:ext cx="8375500" cy="1097250"/>
        </p:xfrm>
        <a:graphic>
          <a:graphicData uri="http://schemas.openxmlformats.org/drawingml/2006/table">
            <a:tbl>
              <a:tblPr>
                <a:noFill/>
                <a:tableStyleId>{5E7FC752-67BE-4628-9E11-37B3A9CE9EE1}</a:tableStyleId>
              </a:tblPr>
              <a:tblGrid>
                <a:gridCol w="1675100">
                  <a:extLst>
                    <a:ext uri="{9D8B030D-6E8A-4147-A177-3AD203B41FA5}">
                      <a16:colId xmlns:a16="http://schemas.microsoft.com/office/drawing/2014/main" val="20000"/>
                    </a:ext>
                  </a:extLst>
                </a:gridCol>
                <a:gridCol w="1675100">
                  <a:extLst>
                    <a:ext uri="{9D8B030D-6E8A-4147-A177-3AD203B41FA5}">
                      <a16:colId xmlns:a16="http://schemas.microsoft.com/office/drawing/2014/main" val="20001"/>
                    </a:ext>
                  </a:extLst>
                </a:gridCol>
                <a:gridCol w="1675100">
                  <a:extLst>
                    <a:ext uri="{9D8B030D-6E8A-4147-A177-3AD203B41FA5}">
                      <a16:colId xmlns:a16="http://schemas.microsoft.com/office/drawing/2014/main" val="20002"/>
                    </a:ext>
                  </a:extLst>
                </a:gridCol>
                <a:gridCol w="1675100">
                  <a:extLst>
                    <a:ext uri="{9D8B030D-6E8A-4147-A177-3AD203B41FA5}">
                      <a16:colId xmlns:a16="http://schemas.microsoft.com/office/drawing/2014/main" val="20003"/>
                    </a:ext>
                  </a:extLst>
                </a:gridCol>
                <a:gridCol w="167510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sz="1000" i="1"/>
                        <a:t>Collate what you already know and run </a:t>
                      </a:r>
                      <a:r>
                        <a:rPr lang="en" sz="1000" b="1" i="1"/>
                        <a:t>2 to 3 sessions</a:t>
                      </a:r>
                      <a:r>
                        <a:rPr lang="en" sz="1000" i="1"/>
                        <a:t> with groups identified as priorities to broaden outreach. </a:t>
                      </a:r>
                      <a:endParaRPr sz="1000"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i="1"/>
                        <a:t>Use all this to identify key </a:t>
                      </a:r>
                      <a:r>
                        <a:rPr lang="en" sz="1000" b="1" i="1"/>
                        <a:t>3 to 5 themes/topics </a:t>
                      </a:r>
                      <a:r>
                        <a:rPr lang="en" sz="1000" i="1"/>
                        <a:t>and create and </a:t>
                      </a:r>
                      <a:r>
                        <a:rPr lang="en" sz="1000" b="1" i="1"/>
                        <a:t>3 “how might we” </a:t>
                      </a:r>
                      <a:r>
                        <a:rPr lang="en" sz="1000" i="1"/>
                        <a:t>questions per topic. Go back to participants to sense check. </a:t>
                      </a:r>
                      <a:endParaRPr sz="1000"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i="1"/>
                        <a:t>Run community events to generate ideas around these questions, landing on around </a:t>
                      </a:r>
                      <a:r>
                        <a:rPr lang="en" sz="1000" b="1" i="1"/>
                        <a:t>3 to 5 project</a:t>
                      </a:r>
                      <a:r>
                        <a:rPr lang="en" sz="1000" i="1"/>
                        <a:t> </a:t>
                      </a:r>
                      <a:r>
                        <a:rPr lang="en" sz="1000" b="1" i="1"/>
                        <a:t>ideas </a:t>
                      </a:r>
                      <a:r>
                        <a:rPr lang="en" sz="1000" i="1"/>
                        <a:t>per question. </a:t>
                      </a:r>
                      <a:endParaRPr sz="1000"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i="1"/>
                        <a:t>Develop ideas further and bring the plan together with your working group. </a:t>
                      </a:r>
                      <a:endParaRPr sz="1000"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i="1"/>
                        <a:t>Go back out and test the plan, get buy in, find people who can make it happen. </a:t>
                      </a:r>
                      <a:endParaRPr sz="1000"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0"/>
        <p:cNvGrpSpPr/>
        <p:nvPr/>
      </p:nvGrpSpPr>
      <p:grpSpPr>
        <a:xfrm>
          <a:off x="0" y="0"/>
          <a:ext cx="0" cy="0"/>
          <a:chOff x="0" y="0"/>
          <a:chExt cx="0" cy="0"/>
        </a:xfrm>
      </p:grpSpPr>
      <p:sp>
        <p:nvSpPr>
          <p:cNvPr id="111" name="Google Shape;111;p17"/>
          <p:cNvSpPr/>
          <p:nvPr/>
        </p:nvSpPr>
        <p:spPr>
          <a:xfrm>
            <a:off x="7040413" y="2941686"/>
            <a:ext cx="1960800" cy="192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7"/>
          <p:cNvSpPr/>
          <p:nvPr/>
        </p:nvSpPr>
        <p:spPr>
          <a:xfrm>
            <a:off x="7025988" y="2854600"/>
            <a:ext cx="1925400" cy="196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17"/>
          <p:cNvSpPr/>
          <p:nvPr/>
        </p:nvSpPr>
        <p:spPr>
          <a:xfrm>
            <a:off x="7029538" y="771700"/>
            <a:ext cx="1960800" cy="1968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17"/>
          <p:cNvSpPr/>
          <p:nvPr/>
        </p:nvSpPr>
        <p:spPr>
          <a:xfrm>
            <a:off x="7015112" y="682469"/>
            <a:ext cx="1925400" cy="20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17"/>
          <p:cNvSpPr/>
          <p:nvPr/>
        </p:nvSpPr>
        <p:spPr>
          <a:xfrm>
            <a:off x="224443" y="4068857"/>
            <a:ext cx="6701700" cy="78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7"/>
          <p:cNvSpPr/>
          <p:nvPr/>
        </p:nvSpPr>
        <p:spPr>
          <a:xfrm>
            <a:off x="147013" y="4049450"/>
            <a:ext cx="6732900" cy="74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17"/>
          <p:cNvSpPr/>
          <p:nvPr/>
        </p:nvSpPr>
        <p:spPr>
          <a:xfrm>
            <a:off x="3411730" y="1832725"/>
            <a:ext cx="3514500" cy="2106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118;p17"/>
          <p:cNvSpPr/>
          <p:nvPr/>
        </p:nvSpPr>
        <p:spPr>
          <a:xfrm>
            <a:off x="3359013" y="1780400"/>
            <a:ext cx="3514500" cy="211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7"/>
          <p:cNvSpPr/>
          <p:nvPr/>
        </p:nvSpPr>
        <p:spPr>
          <a:xfrm>
            <a:off x="193238" y="1826850"/>
            <a:ext cx="3081600" cy="2106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7"/>
          <p:cNvSpPr/>
          <p:nvPr/>
        </p:nvSpPr>
        <p:spPr>
          <a:xfrm>
            <a:off x="147013" y="1774525"/>
            <a:ext cx="3081600" cy="211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17"/>
          <p:cNvSpPr/>
          <p:nvPr/>
        </p:nvSpPr>
        <p:spPr>
          <a:xfrm>
            <a:off x="193238" y="736600"/>
            <a:ext cx="6732900" cy="913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17"/>
          <p:cNvSpPr/>
          <p:nvPr/>
        </p:nvSpPr>
        <p:spPr>
          <a:xfrm>
            <a:off x="142788" y="696000"/>
            <a:ext cx="6732900" cy="913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17"/>
          <p:cNvSpPr txBox="1"/>
          <p:nvPr/>
        </p:nvSpPr>
        <p:spPr>
          <a:xfrm>
            <a:off x="100950" y="131975"/>
            <a:ext cx="894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The Co-design Planning Canvas         </a:t>
            </a:r>
            <a:endParaRPr sz="1800">
              <a:solidFill>
                <a:schemeClr val="dk1"/>
              </a:solidFill>
              <a:latin typeface="Poppins"/>
              <a:ea typeface="Poppins"/>
              <a:cs typeface="Poppins"/>
              <a:sym typeface="Poppins"/>
            </a:endParaRPr>
          </a:p>
        </p:txBody>
      </p:sp>
      <p:sp>
        <p:nvSpPr>
          <p:cNvPr id="124" name="Google Shape;124;p17"/>
          <p:cNvSpPr/>
          <p:nvPr/>
        </p:nvSpPr>
        <p:spPr>
          <a:xfrm>
            <a:off x="142788" y="696000"/>
            <a:ext cx="23202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1. WHY?… </a:t>
            </a:r>
            <a:r>
              <a:rPr lang="en" sz="700">
                <a:solidFill>
                  <a:schemeClr val="dk1"/>
                </a:solidFill>
                <a:latin typeface="Poppins"/>
                <a:ea typeface="Poppins"/>
                <a:cs typeface="Poppins"/>
                <a:sym typeface="Poppins"/>
              </a:rPr>
              <a:t>[What is the purpose of this stage?]</a:t>
            </a:r>
            <a:endParaRPr sz="700">
              <a:solidFill>
                <a:schemeClr val="dk1"/>
              </a:solidFill>
              <a:latin typeface="Poppins"/>
              <a:ea typeface="Poppins"/>
              <a:cs typeface="Poppins"/>
              <a:sym typeface="Poppins"/>
            </a:endParaRPr>
          </a:p>
        </p:txBody>
      </p:sp>
      <p:sp>
        <p:nvSpPr>
          <p:cNvPr id="125" name="Google Shape;125;p17"/>
          <p:cNvSpPr/>
          <p:nvPr/>
        </p:nvSpPr>
        <p:spPr>
          <a:xfrm>
            <a:off x="142788" y="1774525"/>
            <a:ext cx="3109200" cy="5349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2. WHO?… </a:t>
            </a:r>
            <a:r>
              <a:rPr lang="en" sz="700">
                <a:solidFill>
                  <a:schemeClr val="dk1"/>
                </a:solidFill>
                <a:latin typeface="Poppins"/>
                <a:ea typeface="Poppins"/>
                <a:cs typeface="Poppins"/>
                <a:sym typeface="Poppins"/>
              </a:rPr>
              <a:t>[Who are we hoping to work with? How will we reach them?]</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b="1">
              <a:solidFill>
                <a:schemeClr val="dk1"/>
              </a:solidFill>
              <a:latin typeface="Poppins"/>
              <a:ea typeface="Poppins"/>
              <a:cs typeface="Poppins"/>
              <a:sym typeface="Poppins"/>
            </a:endParaRPr>
          </a:p>
        </p:txBody>
      </p:sp>
      <p:sp>
        <p:nvSpPr>
          <p:cNvPr id="126" name="Google Shape;126;p17"/>
          <p:cNvSpPr/>
          <p:nvPr/>
        </p:nvSpPr>
        <p:spPr>
          <a:xfrm>
            <a:off x="3359013" y="1774525"/>
            <a:ext cx="34632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3. WHAT?… </a:t>
            </a:r>
            <a:r>
              <a:rPr lang="en" sz="700">
                <a:solidFill>
                  <a:schemeClr val="dk1"/>
                </a:solidFill>
                <a:latin typeface="Poppins"/>
                <a:ea typeface="Poppins"/>
                <a:cs typeface="Poppins"/>
                <a:sym typeface="Poppins"/>
              </a:rPr>
              <a:t>[What activities might we deliver? What methods might we use?]</a:t>
            </a:r>
            <a:endParaRPr sz="700" b="1">
              <a:solidFill>
                <a:schemeClr val="dk1"/>
              </a:solidFill>
              <a:latin typeface="Poppins"/>
              <a:ea typeface="Poppins"/>
              <a:cs typeface="Poppins"/>
              <a:sym typeface="Poppins"/>
            </a:endParaRPr>
          </a:p>
        </p:txBody>
      </p:sp>
      <p:sp>
        <p:nvSpPr>
          <p:cNvPr id="127" name="Google Shape;127;p17"/>
          <p:cNvSpPr/>
          <p:nvPr/>
        </p:nvSpPr>
        <p:spPr>
          <a:xfrm>
            <a:off x="142788" y="4110200"/>
            <a:ext cx="5649300" cy="3645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4. WHEN AND WHERE?… </a:t>
            </a:r>
            <a:r>
              <a:rPr lang="en" sz="700">
                <a:solidFill>
                  <a:schemeClr val="dk1"/>
                </a:solidFill>
                <a:latin typeface="Poppins"/>
                <a:ea typeface="Poppins"/>
                <a:cs typeface="Poppins"/>
                <a:sym typeface="Poppins"/>
              </a:rPr>
              <a:t>[What are the timeframes? Where might we host this event?]</a:t>
            </a:r>
            <a:endParaRPr sz="700">
              <a:solidFill>
                <a:schemeClr val="dk1"/>
              </a:solidFill>
              <a:latin typeface="Poppins"/>
              <a:ea typeface="Poppins"/>
              <a:cs typeface="Poppins"/>
              <a:sym typeface="Poppins"/>
            </a:endParaRPr>
          </a:p>
        </p:txBody>
      </p:sp>
      <p:sp>
        <p:nvSpPr>
          <p:cNvPr id="128" name="Google Shape;128;p17"/>
          <p:cNvSpPr/>
          <p:nvPr/>
        </p:nvSpPr>
        <p:spPr>
          <a:xfrm>
            <a:off x="7040413" y="2871900"/>
            <a:ext cx="1897800" cy="6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Poppins"/>
                <a:ea typeface="Poppins"/>
                <a:cs typeface="Poppins"/>
                <a:sym typeface="Poppins"/>
              </a:rPr>
              <a:t>6. TOP TIPS… </a:t>
            </a:r>
            <a:r>
              <a:rPr lang="en" sz="700">
                <a:latin typeface="Poppins"/>
                <a:ea typeface="Poppins"/>
                <a:cs typeface="Poppins"/>
                <a:sym typeface="Poppins"/>
              </a:rPr>
              <a:t>[What do we need to remember to ensure </a:t>
            </a:r>
            <a:r>
              <a:rPr lang="en" sz="700" i="1">
                <a:latin typeface="Poppins"/>
                <a:ea typeface="Poppins"/>
                <a:cs typeface="Poppins"/>
                <a:sym typeface="Poppins"/>
              </a:rPr>
              <a:t>good </a:t>
            </a:r>
            <a:r>
              <a:rPr lang="en" sz="700">
                <a:latin typeface="Poppins"/>
                <a:ea typeface="Poppins"/>
                <a:cs typeface="Poppins"/>
                <a:sym typeface="Poppins"/>
              </a:rPr>
              <a:t>co-design?</a:t>
            </a:r>
            <a:r>
              <a:rPr lang="en" sz="700" i="1">
                <a:latin typeface="Poppins"/>
                <a:ea typeface="Poppins"/>
                <a:cs typeface="Poppins"/>
                <a:sym typeface="Poppins"/>
              </a:rPr>
              <a:t>]</a:t>
            </a:r>
            <a:endParaRPr sz="700" i="1">
              <a:latin typeface="Poppins"/>
              <a:ea typeface="Poppins"/>
              <a:cs typeface="Poppins"/>
              <a:sym typeface="Poppins"/>
            </a:endParaRPr>
          </a:p>
          <a:p>
            <a:pPr marL="0" lvl="0" indent="0" algn="l" rtl="0">
              <a:spcBef>
                <a:spcPts val="0"/>
              </a:spcBef>
              <a:spcAft>
                <a:spcPts val="0"/>
              </a:spcAft>
              <a:buNone/>
            </a:pPr>
            <a:endParaRPr sz="700" b="1">
              <a:latin typeface="Poppins"/>
              <a:ea typeface="Poppins"/>
              <a:cs typeface="Poppins"/>
              <a:sym typeface="Poppins"/>
            </a:endParaRPr>
          </a:p>
        </p:txBody>
      </p:sp>
      <p:sp>
        <p:nvSpPr>
          <p:cNvPr id="129" name="Google Shape;129;p17"/>
          <p:cNvSpPr/>
          <p:nvPr/>
        </p:nvSpPr>
        <p:spPr>
          <a:xfrm>
            <a:off x="7012988" y="670050"/>
            <a:ext cx="1925400" cy="20085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5. WHAT DOES SUCCESS LOOK LIKE?... </a:t>
            </a:r>
            <a:r>
              <a:rPr lang="en" sz="700">
                <a:solidFill>
                  <a:schemeClr val="dk1"/>
                </a:solidFill>
                <a:latin typeface="Poppins"/>
                <a:ea typeface="Poppins"/>
                <a:cs typeface="Poppins"/>
                <a:sym typeface="Poppins"/>
              </a:rPr>
              <a:t>[What would be a great outcome? How do we know its been successful?]</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b="1">
              <a:solidFill>
                <a:schemeClr val="dk1"/>
              </a:solidFill>
              <a:latin typeface="Poppins"/>
              <a:ea typeface="Poppins"/>
              <a:cs typeface="Poppins"/>
              <a:sym typeface="Poppins"/>
            </a:endParaRPr>
          </a:p>
        </p:txBody>
      </p:sp>
      <p:sp>
        <p:nvSpPr>
          <p:cNvPr id="130" name="Google Shape;130;p17"/>
          <p:cNvSpPr txBox="1"/>
          <p:nvPr/>
        </p:nvSpPr>
        <p:spPr>
          <a:xfrm>
            <a:off x="4229575" y="184975"/>
            <a:ext cx="498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Poppins"/>
                <a:ea typeface="Poppins"/>
                <a:cs typeface="Poppins"/>
                <a:sym typeface="Poppins"/>
              </a:rPr>
              <a:t>Name. . . . . . . . . . . . . . . . . . . . . . .     Stage. . . . . . . . . . . . . . . . . . . . . . . . . . . . .</a:t>
            </a:r>
            <a:endParaRPr sz="1100">
              <a:solidFill>
                <a:schemeClr val="dk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
        <p:cNvGrpSpPr/>
        <p:nvPr/>
      </p:nvGrpSpPr>
      <p:grpSpPr>
        <a:xfrm>
          <a:off x="0" y="0"/>
          <a:ext cx="0" cy="0"/>
          <a:chOff x="0" y="0"/>
          <a:chExt cx="0" cy="0"/>
        </a:xfrm>
      </p:grpSpPr>
      <p:sp>
        <p:nvSpPr>
          <p:cNvPr id="135" name="Google Shape;135;p18"/>
          <p:cNvSpPr/>
          <p:nvPr/>
        </p:nvSpPr>
        <p:spPr>
          <a:xfrm>
            <a:off x="7040413" y="2941686"/>
            <a:ext cx="1960800" cy="192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 name="Google Shape;136;p18"/>
          <p:cNvSpPr/>
          <p:nvPr/>
        </p:nvSpPr>
        <p:spPr>
          <a:xfrm>
            <a:off x="7025988" y="2854600"/>
            <a:ext cx="1925400" cy="196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18"/>
          <p:cNvSpPr/>
          <p:nvPr/>
        </p:nvSpPr>
        <p:spPr>
          <a:xfrm>
            <a:off x="7029538" y="771700"/>
            <a:ext cx="1960800" cy="1968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18"/>
          <p:cNvSpPr/>
          <p:nvPr/>
        </p:nvSpPr>
        <p:spPr>
          <a:xfrm>
            <a:off x="7015112" y="682469"/>
            <a:ext cx="1925400" cy="20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18"/>
          <p:cNvSpPr/>
          <p:nvPr/>
        </p:nvSpPr>
        <p:spPr>
          <a:xfrm>
            <a:off x="224443" y="4068857"/>
            <a:ext cx="6701700" cy="78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p18"/>
          <p:cNvSpPr/>
          <p:nvPr/>
        </p:nvSpPr>
        <p:spPr>
          <a:xfrm>
            <a:off x="147013" y="4049450"/>
            <a:ext cx="6732900" cy="74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18"/>
          <p:cNvSpPr/>
          <p:nvPr/>
        </p:nvSpPr>
        <p:spPr>
          <a:xfrm>
            <a:off x="3411730" y="1832725"/>
            <a:ext cx="3514500" cy="2106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18"/>
          <p:cNvSpPr/>
          <p:nvPr/>
        </p:nvSpPr>
        <p:spPr>
          <a:xfrm>
            <a:off x="3359013" y="1780400"/>
            <a:ext cx="3514500" cy="211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 name="Google Shape;143;p18"/>
          <p:cNvSpPr/>
          <p:nvPr/>
        </p:nvSpPr>
        <p:spPr>
          <a:xfrm>
            <a:off x="193238" y="1826850"/>
            <a:ext cx="3081600" cy="2106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p18"/>
          <p:cNvSpPr/>
          <p:nvPr/>
        </p:nvSpPr>
        <p:spPr>
          <a:xfrm>
            <a:off x="147013" y="1774525"/>
            <a:ext cx="3081600" cy="211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18"/>
          <p:cNvSpPr/>
          <p:nvPr/>
        </p:nvSpPr>
        <p:spPr>
          <a:xfrm>
            <a:off x="193238" y="736600"/>
            <a:ext cx="6732900" cy="913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18"/>
          <p:cNvSpPr/>
          <p:nvPr/>
        </p:nvSpPr>
        <p:spPr>
          <a:xfrm>
            <a:off x="142788" y="696000"/>
            <a:ext cx="6732900" cy="913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18"/>
          <p:cNvSpPr txBox="1"/>
          <p:nvPr/>
        </p:nvSpPr>
        <p:spPr>
          <a:xfrm>
            <a:off x="100950" y="131975"/>
            <a:ext cx="894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The Co-design Planning Canvas         </a:t>
            </a:r>
            <a:endParaRPr sz="1800">
              <a:solidFill>
                <a:schemeClr val="dk1"/>
              </a:solidFill>
              <a:latin typeface="Poppins"/>
              <a:ea typeface="Poppins"/>
              <a:cs typeface="Poppins"/>
              <a:sym typeface="Poppins"/>
            </a:endParaRPr>
          </a:p>
        </p:txBody>
      </p:sp>
      <p:sp>
        <p:nvSpPr>
          <p:cNvPr id="148" name="Google Shape;148;p18"/>
          <p:cNvSpPr/>
          <p:nvPr/>
        </p:nvSpPr>
        <p:spPr>
          <a:xfrm>
            <a:off x="142788" y="696000"/>
            <a:ext cx="23202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1. WHY?… </a:t>
            </a:r>
            <a:r>
              <a:rPr lang="en" sz="700">
                <a:solidFill>
                  <a:schemeClr val="dk1"/>
                </a:solidFill>
                <a:latin typeface="Poppins"/>
                <a:ea typeface="Poppins"/>
                <a:cs typeface="Poppins"/>
                <a:sym typeface="Poppins"/>
              </a:rPr>
              <a:t>[What is the purpose of this stage?]</a:t>
            </a:r>
            <a:endParaRPr sz="700">
              <a:solidFill>
                <a:schemeClr val="dk1"/>
              </a:solidFill>
              <a:latin typeface="Poppins"/>
              <a:ea typeface="Poppins"/>
              <a:cs typeface="Poppins"/>
              <a:sym typeface="Poppins"/>
            </a:endParaRPr>
          </a:p>
        </p:txBody>
      </p:sp>
      <p:sp>
        <p:nvSpPr>
          <p:cNvPr id="149" name="Google Shape;149;p18"/>
          <p:cNvSpPr/>
          <p:nvPr/>
        </p:nvSpPr>
        <p:spPr>
          <a:xfrm>
            <a:off x="142788" y="1774525"/>
            <a:ext cx="3109200" cy="5349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2. WHO?… </a:t>
            </a:r>
            <a:r>
              <a:rPr lang="en" sz="700">
                <a:solidFill>
                  <a:schemeClr val="dk1"/>
                </a:solidFill>
                <a:latin typeface="Poppins"/>
                <a:ea typeface="Poppins"/>
                <a:cs typeface="Poppins"/>
                <a:sym typeface="Poppins"/>
              </a:rPr>
              <a:t>[Who are we hoping to work with? How will we reach them?]</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b="1">
              <a:solidFill>
                <a:schemeClr val="dk1"/>
              </a:solidFill>
              <a:latin typeface="Poppins"/>
              <a:ea typeface="Poppins"/>
              <a:cs typeface="Poppins"/>
              <a:sym typeface="Poppins"/>
            </a:endParaRPr>
          </a:p>
        </p:txBody>
      </p:sp>
      <p:sp>
        <p:nvSpPr>
          <p:cNvPr id="150" name="Google Shape;150;p18"/>
          <p:cNvSpPr/>
          <p:nvPr/>
        </p:nvSpPr>
        <p:spPr>
          <a:xfrm>
            <a:off x="3359013" y="1774525"/>
            <a:ext cx="34632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3. WHAT?… </a:t>
            </a:r>
            <a:r>
              <a:rPr lang="en" sz="700">
                <a:solidFill>
                  <a:schemeClr val="dk1"/>
                </a:solidFill>
                <a:latin typeface="Poppins"/>
                <a:ea typeface="Poppins"/>
                <a:cs typeface="Poppins"/>
                <a:sym typeface="Poppins"/>
              </a:rPr>
              <a:t>[What activities might we deliver? What methods might we use?]</a:t>
            </a:r>
            <a:endParaRPr sz="700" b="1">
              <a:solidFill>
                <a:schemeClr val="dk1"/>
              </a:solidFill>
              <a:latin typeface="Poppins"/>
              <a:ea typeface="Poppins"/>
              <a:cs typeface="Poppins"/>
              <a:sym typeface="Poppins"/>
            </a:endParaRPr>
          </a:p>
        </p:txBody>
      </p:sp>
      <p:sp>
        <p:nvSpPr>
          <p:cNvPr id="151" name="Google Shape;151;p18"/>
          <p:cNvSpPr/>
          <p:nvPr/>
        </p:nvSpPr>
        <p:spPr>
          <a:xfrm>
            <a:off x="142788" y="4110200"/>
            <a:ext cx="5649300" cy="3645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4. WHEN AND WHERE?… </a:t>
            </a:r>
            <a:r>
              <a:rPr lang="en" sz="700">
                <a:solidFill>
                  <a:schemeClr val="dk1"/>
                </a:solidFill>
                <a:latin typeface="Poppins"/>
                <a:ea typeface="Poppins"/>
                <a:cs typeface="Poppins"/>
                <a:sym typeface="Poppins"/>
              </a:rPr>
              <a:t>[What are the timeframes? Where might we host this event?]</a:t>
            </a:r>
            <a:endParaRPr sz="700">
              <a:solidFill>
                <a:schemeClr val="dk1"/>
              </a:solidFill>
              <a:latin typeface="Poppins"/>
              <a:ea typeface="Poppins"/>
              <a:cs typeface="Poppins"/>
              <a:sym typeface="Poppins"/>
            </a:endParaRPr>
          </a:p>
        </p:txBody>
      </p:sp>
      <p:sp>
        <p:nvSpPr>
          <p:cNvPr id="152" name="Google Shape;152;p18"/>
          <p:cNvSpPr/>
          <p:nvPr/>
        </p:nvSpPr>
        <p:spPr>
          <a:xfrm>
            <a:off x="7040413" y="2871900"/>
            <a:ext cx="1897800" cy="6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Poppins"/>
                <a:ea typeface="Poppins"/>
                <a:cs typeface="Poppins"/>
                <a:sym typeface="Poppins"/>
              </a:rPr>
              <a:t>6. TOP TIPS… </a:t>
            </a:r>
            <a:r>
              <a:rPr lang="en" sz="700">
                <a:latin typeface="Poppins"/>
                <a:ea typeface="Poppins"/>
                <a:cs typeface="Poppins"/>
                <a:sym typeface="Poppins"/>
              </a:rPr>
              <a:t>[What might we be holding throughout to ensure </a:t>
            </a:r>
            <a:r>
              <a:rPr lang="en" sz="700" i="1">
                <a:latin typeface="Poppins"/>
                <a:ea typeface="Poppins"/>
                <a:cs typeface="Poppins"/>
                <a:sym typeface="Poppins"/>
              </a:rPr>
              <a:t>good </a:t>
            </a:r>
            <a:r>
              <a:rPr lang="en" sz="700">
                <a:latin typeface="Poppins"/>
                <a:ea typeface="Poppins"/>
                <a:cs typeface="Poppins"/>
                <a:sym typeface="Poppins"/>
              </a:rPr>
              <a:t>co-design?</a:t>
            </a:r>
            <a:r>
              <a:rPr lang="en" sz="700" i="1">
                <a:latin typeface="Poppins"/>
                <a:ea typeface="Poppins"/>
                <a:cs typeface="Poppins"/>
                <a:sym typeface="Poppins"/>
              </a:rPr>
              <a:t>]</a:t>
            </a:r>
            <a:endParaRPr sz="700" i="1">
              <a:latin typeface="Poppins"/>
              <a:ea typeface="Poppins"/>
              <a:cs typeface="Poppins"/>
              <a:sym typeface="Poppins"/>
            </a:endParaRPr>
          </a:p>
          <a:p>
            <a:pPr marL="0" lvl="0" indent="0" algn="l" rtl="0">
              <a:spcBef>
                <a:spcPts val="0"/>
              </a:spcBef>
              <a:spcAft>
                <a:spcPts val="0"/>
              </a:spcAft>
              <a:buNone/>
            </a:pPr>
            <a:endParaRPr sz="700" b="1">
              <a:latin typeface="Poppins"/>
              <a:ea typeface="Poppins"/>
              <a:cs typeface="Poppins"/>
              <a:sym typeface="Poppins"/>
            </a:endParaRPr>
          </a:p>
        </p:txBody>
      </p:sp>
      <p:sp>
        <p:nvSpPr>
          <p:cNvPr id="153" name="Google Shape;153;p18"/>
          <p:cNvSpPr/>
          <p:nvPr/>
        </p:nvSpPr>
        <p:spPr>
          <a:xfrm>
            <a:off x="7012988" y="670050"/>
            <a:ext cx="1925400" cy="20085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5. WHAT DOES SUCCESS LOOK LIKE?... </a:t>
            </a:r>
            <a:r>
              <a:rPr lang="en" sz="700">
                <a:solidFill>
                  <a:schemeClr val="dk1"/>
                </a:solidFill>
                <a:latin typeface="Poppins"/>
                <a:ea typeface="Poppins"/>
                <a:cs typeface="Poppins"/>
                <a:sym typeface="Poppins"/>
              </a:rPr>
              <a:t>[What would be a great outcome? How do we know its been successful?]</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b="1">
              <a:solidFill>
                <a:schemeClr val="dk1"/>
              </a:solidFill>
              <a:latin typeface="Poppins"/>
              <a:ea typeface="Poppins"/>
              <a:cs typeface="Poppins"/>
              <a:sym typeface="Poppins"/>
            </a:endParaRPr>
          </a:p>
        </p:txBody>
      </p:sp>
      <p:sp>
        <p:nvSpPr>
          <p:cNvPr id="154" name="Google Shape;154;p18"/>
          <p:cNvSpPr txBox="1"/>
          <p:nvPr/>
        </p:nvSpPr>
        <p:spPr>
          <a:xfrm>
            <a:off x="4229575" y="184975"/>
            <a:ext cx="498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Poppins"/>
                <a:ea typeface="Poppins"/>
                <a:cs typeface="Poppins"/>
                <a:sym typeface="Poppins"/>
              </a:rPr>
              <a:t>Name. . . . . . . . . . . . . . . . . . . . . . .     Stage. . . . . . . . . . . . . . . . . . . . . . . . . . . . .</a:t>
            </a:r>
            <a:endParaRPr sz="1100">
              <a:solidFill>
                <a:schemeClr val="dk1"/>
              </a:solidFill>
              <a:latin typeface="Poppins"/>
              <a:ea typeface="Poppins"/>
              <a:cs typeface="Poppins"/>
              <a:sym typeface="Poppins"/>
            </a:endParaRPr>
          </a:p>
        </p:txBody>
      </p:sp>
      <p:sp>
        <p:nvSpPr>
          <p:cNvPr id="155" name="Google Shape;155;p18"/>
          <p:cNvSpPr txBox="1"/>
          <p:nvPr/>
        </p:nvSpPr>
        <p:spPr>
          <a:xfrm>
            <a:off x="193250" y="910750"/>
            <a:ext cx="639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solidFill>
                  <a:schemeClr val="dk1"/>
                </a:solidFill>
                <a:latin typeface="Consolas"/>
                <a:ea typeface="Consolas"/>
                <a:cs typeface="Consolas"/>
                <a:sym typeface="Consolas"/>
              </a:rPr>
              <a:t>The purpose of this stage is to widen the conversation around what people would love to see in the neighbourhoods, in relation to nature. We’re hoping the stage provides the opportunity to bring a wide range of people in the room to have lots of conversations, ones that really broaden our understanding of this topic. This will help kick start our process and ensure the ideas we create later down the line are representative of what the community care about.</a:t>
            </a:r>
            <a:endParaRPr sz="700" i="1">
              <a:solidFill>
                <a:schemeClr val="dk1"/>
              </a:solidFill>
              <a:latin typeface="Consolas"/>
              <a:ea typeface="Consolas"/>
              <a:cs typeface="Consolas"/>
              <a:sym typeface="Consolas"/>
            </a:endParaRPr>
          </a:p>
        </p:txBody>
      </p:sp>
      <p:sp>
        <p:nvSpPr>
          <p:cNvPr id="156" name="Google Shape;156;p18"/>
          <p:cNvSpPr txBox="1"/>
          <p:nvPr/>
        </p:nvSpPr>
        <p:spPr>
          <a:xfrm>
            <a:off x="4760200" y="114425"/>
            <a:ext cx="146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obster"/>
                <a:ea typeface="Lobster"/>
                <a:cs typeface="Lobster"/>
                <a:sym typeface="Lobster"/>
              </a:rPr>
              <a:t>Alex Quattrone</a:t>
            </a:r>
            <a:endParaRPr sz="1000">
              <a:solidFill>
                <a:schemeClr val="dk1"/>
              </a:solidFill>
              <a:latin typeface="Lobster"/>
              <a:ea typeface="Lobster"/>
              <a:cs typeface="Lobster"/>
              <a:sym typeface="Lobster"/>
            </a:endParaRPr>
          </a:p>
        </p:txBody>
      </p:sp>
      <p:sp>
        <p:nvSpPr>
          <p:cNvPr id="157" name="Google Shape;157;p18"/>
          <p:cNvSpPr txBox="1"/>
          <p:nvPr/>
        </p:nvSpPr>
        <p:spPr>
          <a:xfrm>
            <a:off x="6873525" y="68225"/>
            <a:ext cx="146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obster"/>
                <a:ea typeface="Lobster"/>
                <a:cs typeface="Lobster"/>
                <a:sym typeface="Lobster"/>
              </a:rPr>
              <a:t>Set up and discover</a:t>
            </a:r>
            <a:endParaRPr sz="1000">
              <a:solidFill>
                <a:schemeClr val="dk1"/>
              </a:solidFill>
              <a:latin typeface="Lobster"/>
              <a:ea typeface="Lobster"/>
              <a:cs typeface="Lobster"/>
              <a:sym typeface="Lobster"/>
            </a:endParaRPr>
          </a:p>
        </p:txBody>
      </p:sp>
      <p:sp>
        <p:nvSpPr>
          <p:cNvPr id="158" name="Google Shape;158;p18"/>
          <p:cNvSpPr txBox="1"/>
          <p:nvPr/>
        </p:nvSpPr>
        <p:spPr>
          <a:xfrm>
            <a:off x="193250" y="2213725"/>
            <a:ext cx="28431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solidFill>
                  <a:schemeClr val="dk1"/>
                </a:solidFill>
                <a:latin typeface="Consolas"/>
                <a:ea typeface="Consolas"/>
                <a:cs typeface="Consolas"/>
                <a:sym typeface="Consolas"/>
              </a:rPr>
              <a:t>We’re hoping to engage a diverse range of the community and hopefully bring in decision makers too. In particular, we know that the voices of some groups have historically not been listened to as much - such as those with disabilities, the local Bangladeshi community and local small business owners. We will make a targeted effort to include these people by reaching out to local groups in the area that have strong connections to these people. We will ensure the first event is able to meet the needs of these groups and is a safe and welcoming space, by asking them directly what will encourage their participation. We hope by doing this we will attract a good diversity of people. </a:t>
            </a:r>
            <a:endParaRPr sz="700" i="1">
              <a:solidFill>
                <a:schemeClr val="dk1"/>
              </a:solidFill>
              <a:latin typeface="Consolas"/>
              <a:ea typeface="Consolas"/>
              <a:cs typeface="Consolas"/>
              <a:sym typeface="Consolas"/>
            </a:endParaRPr>
          </a:p>
        </p:txBody>
      </p:sp>
      <p:sp>
        <p:nvSpPr>
          <p:cNvPr id="159" name="Google Shape;159;p18"/>
          <p:cNvSpPr txBox="1"/>
          <p:nvPr/>
        </p:nvSpPr>
        <p:spPr>
          <a:xfrm>
            <a:off x="3480575" y="2196250"/>
            <a:ext cx="33417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solidFill>
                  <a:schemeClr val="dk1"/>
                </a:solidFill>
                <a:latin typeface="Consolas"/>
                <a:ea typeface="Consolas"/>
                <a:cs typeface="Consolas"/>
                <a:sym typeface="Consolas"/>
              </a:rPr>
              <a:t>We use this stage to be able to hold wide ranging conversations that enable different people to learn and build from each other. As such, we will hold our main event using the world cafe method, where there are multiple questions around the theme of nature and a number of tables where people will deliberate. We know that our first event might not capture everything and that not everyone will be able to attend. Therefore, we will also supplement this with deeper one to one interviews, which will help us capture all the diverse viewpoints and also give us the opportunity to delve deeper on particular topics. </a:t>
            </a:r>
            <a:endParaRPr sz="700" i="1">
              <a:solidFill>
                <a:schemeClr val="dk1"/>
              </a:solidFill>
              <a:latin typeface="Consolas"/>
              <a:ea typeface="Consolas"/>
              <a:cs typeface="Consolas"/>
              <a:sym typeface="Consolas"/>
            </a:endParaRPr>
          </a:p>
          <a:p>
            <a:pPr marL="0" lvl="0" indent="0" algn="l" rtl="0">
              <a:spcBef>
                <a:spcPts val="0"/>
              </a:spcBef>
              <a:spcAft>
                <a:spcPts val="0"/>
              </a:spcAft>
              <a:buNone/>
            </a:pPr>
            <a:endParaRPr sz="700" i="1">
              <a:solidFill>
                <a:schemeClr val="dk1"/>
              </a:solidFill>
              <a:latin typeface="Consolas"/>
              <a:ea typeface="Consolas"/>
              <a:cs typeface="Consolas"/>
              <a:sym typeface="Consolas"/>
            </a:endParaRPr>
          </a:p>
          <a:p>
            <a:pPr marL="0" lvl="0" indent="0" algn="l" rtl="0">
              <a:spcBef>
                <a:spcPts val="0"/>
              </a:spcBef>
              <a:spcAft>
                <a:spcPts val="0"/>
              </a:spcAft>
              <a:buNone/>
            </a:pPr>
            <a:r>
              <a:rPr lang="en" sz="700" i="1">
                <a:solidFill>
                  <a:schemeClr val="dk1"/>
                </a:solidFill>
                <a:latin typeface="Consolas"/>
                <a:ea typeface="Consolas"/>
                <a:cs typeface="Consolas"/>
                <a:sym typeface="Consolas"/>
              </a:rPr>
              <a:t>In addition, we already have research from previous years that we will use to supplement what we hear. But we will ensure this does not dominate our thinking on the subject. </a:t>
            </a:r>
            <a:endParaRPr sz="700" i="1">
              <a:solidFill>
                <a:schemeClr val="dk1"/>
              </a:solidFill>
              <a:latin typeface="Consolas"/>
              <a:ea typeface="Consolas"/>
              <a:cs typeface="Consolas"/>
              <a:sym typeface="Consolas"/>
            </a:endParaRPr>
          </a:p>
        </p:txBody>
      </p:sp>
      <p:sp>
        <p:nvSpPr>
          <p:cNvPr id="160" name="Google Shape;160;p18"/>
          <p:cNvSpPr txBox="1"/>
          <p:nvPr/>
        </p:nvSpPr>
        <p:spPr>
          <a:xfrm>
            <a:off x="224400" y="4362550"/>
            <a:ext cx="656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solidFill>
                  <a:schemeClr val="dk1"/>
                </a:solidFill>
                <a:latin typeface="Consolas"/>
                <a:ea typeface="Consolas"/>
                <a:cs typeface="Consolas"/>
                <a:sym typeface="Consolas"/>
              </a:rPr>
              <a:t>We’re hoping to hold our nature conversations across the month of September 2024 and would love to use our local food growing space as the hub from these conversations to happen. </a:t>
            </a:r>
            <a:endParaRPr sz="700" i="1">
              <a:solidFill>
                <a:schemeClr val="dk1"/>
              </a:solidFill>
              <a:latin typeface="Consolas"/>
              <a:ea typeface="Consolas"/>
              <a:cs typeface="Consolas"/>
              <a:sym typeface="Consolas"/>
            </a:endParaRPr>
          </a:p>
        </p:txBody>
      </p:sp>
      <p:sp>
        <p:nvSpPr>
          <p:cNvPr id="161" name="Google Shape;161;p18"/>
          <p:cNvSpPr txBox="1"/>
          <p:nvPr/>
        </p:nvSpPr>
        <p:spPr>
          <a:xfrm>
            <a:off x="7109350" y="1322700"/>
            <a:ext cx="17805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solidFill>
                  <a:schemeClr val="dk1"/>
                </a:solidFill>
                <a:latin typeface="Consolas"/>
                <a:ea typeface="Consolas"/>
                <a:cs typeface="Consolas"/>
                <a:sym typeface="Consolas"/>
              </a:rPr>
              <a:t>If we are able to broaden the conversation around nature and get a real diversity of people to chat and build connections, that will be a big win for us. We know that we will be successful when we are surprised by what we hear and genuinely feel like the conversation has been stretched beyond what we already know.</a:t>
            </a:r>
            <a:endParaRPr sz="700" i="1">
              <a:solidFill>
                <a:schemeClr val="dk1"/>
              </a:solidFill>
              <a:latin typeface="Consolas"/>
              <a:ea typeface="Consolas"/>
              <a:cs typeface="Consolas"/>
              <a:sym typeface="Consolas"/>
            </a:endParaRPr>
          </a:p>
        </p:txBody>
      </p:sp>
      <p:sp>
        <p:nvSpPr>
          <p:cNvPr id="162" name="Google Shape;162;p18"/>
          <p:cNvSpPr txBox="1"/>
          <p:nvPr/>
        </p:nvSpPr>
        <p:spPr>
          <a:xfrm>
            <a:off x="7130575" y="3333850"/>
            <a:ext cx="1780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solidFill>
                  <a:schemeClr val="dk1"/>
                </a:solidFill>
                <a:latin typeface="Consolas"/>
                <a:ea typeface="Consolas"/>
                <a:cs typeface="Consolas"/>
                <a:sym typeface="Consolas"/>
              </a:rPr>
              <a:t>Making sure we are taking into account the needs and cater to the needs of different groups to take part in our work, particularly those who we haven’t engaged with before. We will also be holding how to facilitate open dialogue that makes people feel confident to share and listen to one another. </a:t>
            </a:r>
            <a:endParaRPr sz="700" i="1">
              <a:solidFill>
                <a:schemeClr val="dk1"/>
              </a:solidFill>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6"/>
        <p:cNvGrpSpPr/>
        <p:nvPr/>
      </p:nvGrpSpPr>
      <p:grpSpPr>
        <a:xfrm>
          <a:off x="0" y="0"/>
          <a:ext cx="0" cy="0"/>
          <a:chOff x="0" y="0"/>
          <a:chExt cx="0" cy="0"/>
        </a:xfrm>
      </p:grpSpPr>
      <p:grpSp>
        <p:nvGrpSpPr>
          <p:cNvPr id="2" name="Group 1">
            <a:extLst>
              <a:ext uri="{FF2B5EF4-FFF2-40B4-BE49-F238E27FC236}">
                <a16:creationId xmlns:a16="http://schemas.microsoft.com/office/drawing/2014/main" id="{F4896520-740B-D493-8933-E8D426089A3D}"/>
              </a:ext>
            </a:extLst>
          </p:cNvPr>
          <p:cNvGrpSpPr/>
          <p:nvPr/>
        </p:nvGrpSpPr>
        <p:grpSpPr>
          <a:xfrm>
            <a:off x="100950" y="131975"/>
            <a:ext cx="9111625" cy="4655175"/>
            <a:chOff x="100950" y="131975"/>
            <a:chExt cx="9111625" cy="4655175"/>
          </a:xfrm>
        </p:grpSpPr>
        <p:sp>
          <p:nvSpPr>
            <p:cNvPr id="167" name="Google Shape;167;p19"/>
            <p:cNvSpPr/>
            <p:nvPr/>
          </p:nvSpPr>
          <p:spPr>
            <a:xfrm>
              <a:off x="7397825" y="4081375"/>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19"/>
            <p:cNvSpPr/>
            <p:nvPr/>
          </p:nvSpPr>
          <p:spPr>
            <a:xfrm>
              <a:off x="2064050" y="4096250"/>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19"/>
            <p:cNvSpPr/>
            <p:nvPr/>
          </p:nvSpPr>
          <p:spPr>
            <a:xfrm>
              <a:off x="3818638" y="4081375"/>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19"/>
            <p:cNvSpPr/>
            <p:nvPr/>
          </p:nvSpPr>
          <p:spPr>
            <a:xfrm>
              <a:off x="5581325" y="4081375"/>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19"/>
            <p:cNvSpPr/>
            <p:nvPr/>
          </p:nvSpPr>
          <p:spPr>
            <a:xfrm>
              <a:off x="286300" y="4096250"/>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19"/>
            <p:cNvSpPr/>
            <p:nvPr/>
          </p:nvSpPr>
          <p:spPr>
            <a:xfrm>
              <a:off x="1987475" y="1088150"/>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19"/>
            <p:cNvSpPr/>
            <p:nvPr/>
          </p:nvSpPr>
          <p:spPr>
            <a:xfrm>
              <a:off x="3772500" y="1093475"/>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19"/>
            <p:cNvSpPr/>
            <p:nvPr/>
          </p:nvSpPr>
          <p:spPr>
            <a:xfrm>
              <a:off x="5539013" y="1093475"/>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19"/>
            <p:cNvSpPr/>
            <p:nvPr/>
          </p:nvSpPr>
          <p:spPr>
            <a:xfrm>
              <a:off x="7342550" y="1093475"/>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19"/>
            <p:cNvSpPr/>
            <p:nvPr/>
          </p:nvSpPr>
          <p:spPr>
            <a:xfrm>
              <a:off x="239475" y="1088150"/>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19"/>
            <p:cNvSpPr txBox="1"/>
            <p:nvPr/>
          </p:nvSpPr>
          <p:spPr>
            <a:xfrm>
              <a:off x="165600" y="646875"/>
              <a:ext cx="1694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[1] Set up and discover</a:t>
              </a:r>
              <a:endParaRPr sz="1000" b="1">
                <a:solidFill>
                  <a:schemeClr val="dk1"/>
                </a:solidFill>
                <a:latin typeface="Poppins"/>
                <a:ea typeface="Poppins"/>
                <a:cs typeface="Poppins"/>
                <a:sym typeface="Poppins"/>
              </a:endParaRPr>
            </a:p>
          </p:txBody>
        </p:sp>
        <p:sp>
          <p:nvSpPr>
            <p:cNvPr id="178" name="Google Shape;178;p19"/>
            <p:cNvSpPr/>
            <p:nvPr/>
          </p:nvSpPr>
          <p:spPr>
            <a:xfrm>
              <a:off x="224675" y="1038774"/>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19"/>
            <p:cNvSpPr/>
            <p:nvPr/>
          </p:nvSpPr>
          <p:spPr>
            <a:xfrm>
              <a:off x="222175" y="1038775"/>
              <a:ext cx="18423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i="1">
                  <a:solidFill>
                    <a:schemeClr val="dk1"/>
                  </a:solidFill>
                  <a:latin typeface="Poppins"/>
                  <a:ea typeface="Poppins"/>
                  <a:cs typeface="Poppins"/>
                  <a:sym typeface="Poppins"/>
                </a:rPr>
                <a:t>Summary… </a:t>
              </a:r>
              <a:endParaRPr sz="700" i="1">
                <a:solidFill>
                  <a:schemeClr val="dk1"/>
                </a:solidFill>
                <a:latin typeface="Poppins"/>
                <a:ea typeface="Poppins"/>
                <a:cs typeface="Poppins"/>
                <a:sym typeface="Poppins"/>
              </a:endParaRPr>
            </a:p>
          </p:txBody>
        </p:sp>
        <p:sp>
          <p:nvSpPr>
            <p:cNvPr id="180" name="Google Shape;180;p19"/>
            <p:cNvSpPr/>
            <p:nvPr/>
          </p:nvSpPr>
          <p:spPr>
            <a:xfrm>
              <a:off x="239473" y="4032828"/>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81" name="Google Shape;181;p19"/>
            <p:cNvSpPr/>
            <p:nvPr/>
          </p:nvSpPr>
          <p:spPr>
            <a:xfrm>
              <a:off x="237098" y="4032828"/>
              <a:ext cx="1750500" cy="2829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i="1">
                  <a:solidFill>
                    <a:schemeClr val="dk1"/>
                  </a:solidFill>
                  <a:latin typeface="Poppins"/>
                  <a:ea typeface="Poppins"/>
                  <a:cs typeface="Poppins"/>
                  <a:sym typeface="Poppins"/>
                </a:rPr>
                <a:t>Dates and location…</a:t>
              </a:r>
              <a:endParaRPr sz="700" i="1">
                <a:solidFill>
                  <a:schemeClr val="dk1"/>
                </a:solidFill>
                <a:latin typeface="Poppins"/>
                <a:ea typeface="Poppins"/>
                <a:cs typeface="Poppins"/>
                <a:sym typeface="Poppins"/>
              </a:endParaRPr>
            </a:p>
          </p:txBody>
        </p:sp>
        <p:sp>
          <p:nvSpPr>
            <p:cNvPr id="182" name="Google Shape;182;p19"/>
            <p:cNvSpPr txBox="1"/>
            <p:nvPr/>
          </p:nvSpPr>
          <p:spPr>
            <a:xfrm>
              <a:off x="100950" y="131975"/>
              <a:ext cx="447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The Co-design Plan Overview</a:t>
              </a:r>
              <a:endParaRPr sz="1800">
                <a:solidFill>
                  <a:schemeClr val="dk1"/>
                </a:solidFill>
                <a:latin typeface="Poppins"/>
                <a:ea typeface="Poppins"/>
                <a:cs typeface="Poppins"/>
                <a:sym typeface="Poppins"/>
              </a:endParaRPr>
            </a:p>
          </p:txBody>
        </p:sp>
        <p:sp>
          <p:nvSpPr>
            <p:cNvPr id="183" name="Google Shape;183;p19"/>
            <p:cNvSpPr txBox="1"/>
            <p:nvPr/>
          </p:nvSpPr>
          <p:spPr>
            <a:xfrm>
              <a:off x="19452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[2] Define</a:t>
              </a:r>
              <a:endParaRPr sz="1000" b="1">
                <a:solidFill>
                  <a:schemeClr val="dk1"/>
                </a:solidFill>
                <a:latin typeface="Poppins"/>
                <a:ea typeface="Poppins"/>
                <a:cs typeface="Poppins"/>
                <a:sym typeface="Poppins"/>
              </a:endParaRPr>
            </a:p>
          </p:txBody>
        </p:sp>
        <p:sp>
          <p:nvSpPr>
            <p:cNvPr id="184" name="Google Shape;184;p19"/>
            <p:cNvSpPr/>
            <p:nvPr/>
          </p:nvSpPr>
          <p:spPr>
            <a:xfrm>
              <a:off x="1972692" y="1038750"/>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19"/>
            <p:cNvSpPr/>
            <p:nvPr/>
          </p:nvSpPr>
          <p:spPr>
            <a:xfrm>
              <a:off x="1987490" y="4032804"/>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86" name="Google Shape;186;p19"/>
            <p:cNvSpPr txBox="1"/>
            <p:nvPr/>
          </p:nvSpPr>
          <p:spPr>
            <a:xfrm>
              <a:off x="37248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[3] Generate ideas</a:t>
              </a:r>
              <a:endParaRPr sz="1000" b="1">
                <a:solidFill>
                  <a:schemeClr val="dk1"/>
                </a:solidFill>
                <a:latin typeface="Poppins"/>
                <a:ea typeface="Poppins"/>
                <a:cs typeface="Poppins"/>
                <a:sym typeface="Poppins"/>
              </a:endParaRPr>
            </a:p>
          </p:txBody>
        </p:sp>
        <p:sp>
          <p:nvSpPr>
            <p:cNvPr id="187" name="Google Shape;187;p19"/>
            <p:cNvSpPr/>
            <p:nvPr/>
          </p:nvSpPr>
          <p:spPr>
            <a:xfrm>
              <a:off x="3735507" y="1038774"/>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p19"/>
            <p:cNvSpPr/>
            <p:nvPr/>
          </p:nvSpPr>
          <p:spPr>
            <a:xfrm>
              <a:off x="3750305" y="4032828"/>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89" name="Google Shape;189;p19"/>
            <p:cNvSpPr txBox="1"/>
            <p:nvPr/>
          </p:nvSpPr>
          <p:spPr>
            <a:xfrm>
              <a:off x="55044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[4] Develop</a:t>
              </a:r>
              <a:endParaRPr sz="1000" b="1">
                <a:solidFill>
                  <a:schemeClr val="dk1"/>
                </a:solidFill>
                <a:latin typeface="Poppins"/>
                <a:ea typeface="Poppins"/>
                <a:cs typeface="Poppins"/>
                <a:sym typeface="Poppins"/>
              </a:endParaRPr>
            </a:p>
          </p:txBody>
        </p:sp>
        <p:sp>
          <p:nvSpPr>
            <p:cNvPr id="190" name="Google Shape;190;p19"/>
            <p:cNvSpPr/>
            <p:nvPr/>
          </p:nvSpPr>
          <p:spPr>
            <a:xfrm>
              <a:off x="5513120" y="1038774"/>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19"/>
            <p:cNvSpPr/>
            <p:nvPr/>
          </p:nvSpPr>
          <p:spPr>
            <a:xfrm>
              <a:off x="5527918" y="4032828"/>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92" name="Google Shape;192;p19"/>
            <p:cNvSpPr txBox="1"/>
            <p:nvPr/>
          </p:nvSpPr>
          <p:spPr>
            <a:xfrm>
              <a:off x="72840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[5] Test and deliver</a:t>
              </a:r>
              <a:endParaRPr sz="1000" b="1">
                <a:solidFill>
                  <a:schemeClr val="dk1"/>
                </a:solidFill>
                <a:latin typeface="Poppins"/>
                <a:ea typeface="Poppins"/>
                <a:cs typeface="Poppins"/>
                <a:sym typeface="Poppins"/>
              </a:endParaRPr>
            </a:p>
          </p:txBody>
        </p:sp>
        <p:sp>
          <p:nvSpPr>
            <p:cNvPr id="193" name="Google Shape;193;p19"/>
            <p:cNvSpPr/>
            <p:nvPr/>
          </p:nvSpPr>
          <p:spPr>
            <a:xfrm>
              <a:off x="7305531" y="1038774"/>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19"/>
            <p:cNvSpPr/>
            <p:nvPr/>
          </p:nvSpPr>
          <p:spPr>
            <a:xfrm>
              <a:off x="7320329" y="4032828"/>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95" name="Google Shape;195;p19"/>
            <p:cNvSpPr txBox="1"/>
            <p:nvPr/>
          </p:nvSpPr>
          <p:spPr>
            <a:xfrm>
              <a:off x="4229575" y="184975"/>
              <a:ext cx="498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Poppins"/>
                  <a:ea typeface="Poppins"/>
                  <a:cs typeface="Poppins"/>
                  <a:sym typeface="Poppins"/>
                </a:rPr>
                <a:t>Name. . . . . . . . . . . . . . . . . . . . . . . . . . .     Date . . . . . . . . . . . . . . . . . . . . . . .</a:t>
              </a:r>
              <a:endParaRPr sz="1100">
                <a:solidFill>
                  <a:schemeClr val="dk1"/>
                </a:solidFill>
                <a:latin typeface="Poppins"/>
                <a:ea typeface="Poppins"/>
                <a:cs typeface="Poppins"/>
                <a:sym typeface="Poppi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9"/>
        <p:cNvGrpSpPr/>
        <p:nvPr/>
      </p:nvGrpSpPr>
      <p:grpSpPr>
        <a:xfrm>
          <a:off x="0" y="0"/>
          <a:ext cx="0" cy="0"/>
          <a:chOff x="0" y="0"/>
          <a:chExt cx="0" cy="0"/>
        </a:xfrm>
      </p:grpSpPr>
      <p:sp>
        <p:nvSpPr>
          <p:cNvPr id="200" name="Google Shape;200;p20"/>
          <p:cNvSpPr/>
          <p:nvPr/>
        </p:nvSpPr>
        <p:spPr>
          <a:xfrm>
            <a:off x="7397825" y="4081375"/>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20"/>
          <p:cNvSpPr/>
          <p:nvPr/>
        </p:nvSpPr>
        <p:spPr>
          <a:xfrm>
            <a:off x="2064050" y="4096250"/>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20"/>
          <p:cNvSpPr/>
          <p:nvPr/>
        </p:nvSpPr>
        <p:spPr>
          <a:xfrm>
            <a:off x="3818638" y="4081375"/>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20"/>
          <p:cNvSpPr/>
          <p:nvPr/>
        </p:nvSpPr>
        <p:spPr>
          <a:xfrm>
            <a:off x="5581325" y="4081375"/>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p20"/>
          <p:cNvSpPr/>
          <p:nvPr/>
        </p:nvSpPr>
        <p:spPr>
          <a:xfrm>
            <a:off x="286300" y="4096250"/>
            <a:ext cx="1609800" cy="690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20"/>
          <p:cNvSpPr/>
          <p:nvPr/>
        </p:nvSpPr>
        <p:spPr>
          <a:xfrm>
            <a:off x="1987475" y="1088150"/>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20"/>
          <p:cNvSpPr/>
          <p:nvPr/>
        </p:nvSpPr>
        <p:spPr>
          <a:xfrm>
            <a:off x="3772500" y="1093475"/>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7" name="Google Shape;207;p20"/>
          <p:cNvSpPr/>
          <p:nvPr/>
        </p:nvSpPr>
        <p:spPr>
          <a:xfrm>
            <a:off x="5539013" y="1093475"/>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p20"/>
          <p:cNvSpPr/>
          <p:nvPr/>
        </p:nvSpPr>
        <p:spPr>
          <a:xfrm>
            <a:off x="7342550" y="1093475"/>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20"/>
          <p:cNvSpPr/>
          <p:nvPr/>
        </p:nvSpPr>
        <p:spPr>
          <a:xfrm>
            <a:off x="239475" y="1088150"/>
            <a:ext cx="1652100" cy="2880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p20"/>
          <p:cNvSpPr txBox="1"/>
          <p:nvPr/>
        </p:nvSpPr>
        <p:spPr>
          <a:xfrm>
            <a:off x="165600" y="646875"/>
            <a:ext cx="1694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[1] Set up and discover</a:t>
            </a:r>
            <a:endParaRPr sz="1000" b="1">
              <a:solidFill>
                <a:schemeClr val="dk1"/>
              </a:solidFill>
              <a:latin typeface="Poppins"/>
              <a:ea typeface="Poppins"/>
              <a:cs typeface="Poppins"/>
              <a:sym typeface="Poppins"/>
            </a:endParaRPr>
          </a:p>
        </p:txBody>
      </p:sp>
      <p:sp>
        <p:nvSpPr>
          <p:cNvPr id="211" name="Google Shape;211;p20"/>
          <p:cNvSpPr/>
          <p:nvPr/>
        </p:nvSpPr>
        <p:spPr>
          <a:xfrm>
            <a:off x="224675" y="1038774"/>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20"/>
          <p:cNvSpPr/>
          <p:nvPr/>
        </p:nvSpPr>
        <p:spPr>
          <a:xfrm>
            <a:off x="222175" y="1038775"/>
            <a:ext cx="18423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 sz="700" b="1" i="1" dirty="0">
              <a:solidFill>
                <a:schemeClr val="dk1"/>
              </a:solidFill>
              <a:latin typeface="Poppins"/>
              <a:ea typeface="Poppins"/>
              <a:cs typeface="Poppins"/>
            </a:endParaRPr>
          </a:p>
        </p:txBody>
      </p:sp>
      <p:sp>
        <p:nvSpPr>
          <p:cNvPr id="213" name="Google Shape;213;p20"/>
          <p:cNvSpPr/>
          <p:nvPr/>
        </p:nvSpPr>
        <p:spPr>
          <a:xfrm>
            <a:off x="239473" y="4032828"/>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14" name="Google Shape;214;p20"/>
          <p:cNvSpPr/>
          <p:nvPr/>
        </p:nvSpPr>
        <p:spPr>
          <a:xfrm>
            <a:off x="237098" y="4032828"/>
            <a:ext cx="1750500" cy="2829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i="1">
                <a:solidFill>
                  <a:schemeClr val="dk1"/>
                </a:solidFill>
                <a:latin typeface="Poppins"/>
                <a:ea typeface="Poppins"/>
                <a:cs typeface="Poppins"/>
                <a:sym typeface="Poppins"/>
              </a:rPr>
              <a:t>Dates and location…</a:t>
            </a:r>
            <a:endParaRPr sz="700" b="1" i="1">
              <a:solidFill>
                <a:schemeClr val="dk1"/>
              </a:solidFill>
              <a:latin typeface="Poppins"/>
              <a:ea typeface="Poppins"/>
              <a:cs typeface="Poppins"/>
              <a:sym typeface="Poppins"/>
            </a:endParaRPr>
          </a:p>
        </p:txBody>
      </p:sp>
      <p:sp>
        <p:nvSpPr>
          <p:cNvPr id="215" name="Google Shape;215;p20"/>
          <p:cNvSpPr txBox="1"/>
          <p:nvPr/>
        </p:nvSpPr>
        <p:spPr>
          <a:xfrm>
            <a:off x="100950" y="131975"/>
            <a:ext cx="447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The Co-design Plan Overview</a:t>
            </a:r>
            <a:endParaRPr sz="1800">
              <a:solidFill>
                <a:schemeClr val="dk1"/>
              </a:solidFill>
              <a:latin typeface="Poppins"/>
              <a:ea typeface="Poppins"/>
              <a:cs typeface="Poppins"/>
              <a:sym typeface="Poppins"/>
            </a:endParaRPr>
          </a:p>
        </p:txBody>
      </p:sp>
      <p:sp>
        <p:nvSpPr>
          <p:cNvPr id="216" name="Google Shape;216;p20"/>
          <p:cNvSpPr txBox="1"/>
          <p:nvPr/>
        </p:nvSpPr>
        <p:spPr>
          <a:xfrm>
            <a:off x="19452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[2] Define</a:t>
            </a:r>
            <a:endParaRPr sz="1000" b="1">
              <a:solidFill>
                <a:schemeClr val="dk1"/>
              </a:solidFill>
              <a:latin typeface="Poppins"/>
              <a:ea typeface="Poppins"/>
              <a:cs typeface="Poppins"/>
              <a:sym typeface="Poppins"/>
            </a:endParaRPr>
          </a:p>
        </p:txBody>
      </p:sp>
      <p:sp>
        <p:nvSpPr>
          <p:cNvPr id="217" name="Google Shape;217;p20"/>
          <p:cNvSpPr/>
          <p:nvPr/>
        </p:nvSpPr>
        <p:spPr>
          <a:xfrm>
            <a:off x="1972692" y="1038750"/>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20"/>
          <p:cNvSpPr/>
          <p:nvPr/>
        </p:nvSpPr>
        <p:spPr>
          <a:xfrm>
            <a:off x="1987490" y="4032804"/>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19" name="Google Shape;219;p20"/>
          <p:cNvSpPr txBox="1"/>
          <p:nvPr/>
        </p:nvSpPr>
        <p:spPr>
          <a:xfrm>
            <a:off x="37248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[3] Generate ideas</a:t>
            </a:r>
            <a:endParaRPr sz="1000" b="1">
              <a:solidFill>
                <a:schemeClr val="dk1"/>
              </a:solidFill>
              <a:latin typeface="Poppins"/>
              <a:ea typeface="Poppins"/>
              <a:cs typeface="Poppins"/>
              <a:sym typeface="Poppins"/>
            </a:endParaRPr>
          </a:p>
        </p:txBody>
      </p:sp>
      <p:sp>
        <p:nvSpPr>
          <p:cNvPr id="220" name="Google Shape;220;p20"/>
          <p:cNvSpPr/>
          <p:nvPr/>
        </p:nvSpPr>
        <p:spPr>
          <a:xfrm>
            <a:off x="3735507" y="1038774"/>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p20"/>
          <p:cNvSpPr/>
          <p:nvPr/>
        </p:nvSpPr>
        <p:spPr>
          <a:xfrm>
            <a:off x="3750305" y="4032828"/>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22" name="Google Shape;222;p20"/>
          <p:cNvSpPr txBox="1"/>
          <p:nvPr/>
        </p:nvSpPr>
        <p:spPr>
          <a:xfrm>
            <a:off x="55044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[4] Develop</a:t>
            </a:r>
            <a:endParaRPr sz="1000" b="1">
              <a:solidFill>
                <a:schemeClr val="dk1"/>
              </a:solidFill>
              <a:latin typeface="Poppins"/>
              <a:ea typeface="Poppins"/>
              <a:cs typeface="Poppins"/>
              <a:sym typeface="Poppins"/>
            </a:endParaRPr>
          </a:p>
        </p:txBody>
      </p:sp>
      <p:sp>
        <p:nvSpPr>
          <p:cNvPr id="223" name="Google Shape;223;p20"/>
          <p:cNvSpPr/>
          <p:nvPr/>
        </p:nvSpPr>
        <p:spPr>
          <a:xfrm>
            <a:off x="5513120" y="1038774"/>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20"/>
          <p:cNvSpPr/>
          <p:nvPr/>
        </p:nvSpPr>
        <p:spPr>
          <a:xfrm>
            <a:off x="5527918" y="4032828"/>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25" name="Google Shape;225;p20"/>
          <p:cNvSpPr txBox="1"/>
          <p:nvPr/>
        </p:nvSpPr>
        <p:spPr>
          <a:xfrm>
            <a:off x="72840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[5] Test and deliver</a:t>
            </a:r>
            <a:endParaRPr sz="1000" b="1">
              <a:solidFill>
                <a:schemeClr val="dk1"/>
              </a:solidFill>
              <a:latin typeface="Poppins"/>
              <a:ea typeface="Poppins"/>
              <a:cs typeface="Poppins"/>
              <a:sym typeface="Poppins"/>
            </a:endParaRPr>
          </a:p>
        </p:txBody>
      </p:sp>
      <p:sp>
        <p:nvSpPr>
          <p:cNvPr id="226" name="Google Shape;226;p20"/>
          <p:cNvSpPr/>
          <p:nvPr/>
        </p:nvSpPr>
        <p:spPr>
          <a:xfrm>
            <a:off x="7305531" y="1038774"/>
            <a:ext cx="1609800" cy="2880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20"/>
          <p:cNvSpPr/>
          <p:nvPr/>
        </p:nvSpPr>
        <p:spPr>
          <a:xfrm>
            <a:off x="7320329" y="4032828"/>
            <a:ext cx="1609800" cy="69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28" name="Google Shape;228;p20"/>
          <p:cNvSpPr txBox="1"/>
          <p:nvPr/>
        </p:nvSpPr>
        <p:spPr>
          <a:xfrm>
            <a:off x="4229575" y="184975"/>
            <a:ext cx="498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latin typeface="Poppins"/>
                <a:ea typeface="Poppins"/>
                <a:cs typeface="Poppins"/>
                <a:sym typeface="Poppins"/>
              </a:rPr>
              <a:t>Name. . . . . . . .     Date . . . . . . . . . . . . . . . . . . . . . . .</a:t>
            </a:r>
            <a:endParaRPr sz="1100" dirty="0">
              <a:solidFill>
                <a:schemeClr val="dk1"/>
              </a:solidFill>
              <a:latin typeface="Poppins"/>
              <a:ea typeface="Poppins"/>
              <a:cs typeface="Poppins"/>
              <a:sym typeface="Poppins"/>
            </a:endParaRPr>
          </a:p>
        </p:txBody>
      </p:sp>
      <p:sp>
        <p:nvSpPr>
          <p:cNvPr id="230" name="Google Shape;230;p20"/>
          <p:cNvSpPr txBox="1"/>
          <p:nvPr/>
        </p:nvSpPr>
        <p:spPr>
          <a:xfrm>
            <a:off x="309450" y="4187750"/>
            <a:ext cx="1609800" cy="507801"/>
          </a:xfrm>
          <a:prstGeom prst="rect">
            <a:avLst/>
          </a:prstGeom>
          <a:noFill/>
          <a:ln>
            <a:noFill/>
          </a:ln>
        </p:spPr>
        <p:txBody>
          <a:bodyPr spcFirstLastPara="1" wrap="square" lIns="91425" tIns="91425" rIns="91425" bIns="91425" anchor="t" anchorCtr="0">
            <a:spAutoFit/>
          </a:bodyPr>
          <a:lstStyle/>
          <a:p>
            <a:r>
              <a:rPr lang="en" sz="700" dirty="0">
                <a:solidFill>
                  <a:schemeClr val="dk1"/>
                </a:solidFill>
                <a:latin typeface="Consolas"/>
                <a:ea typeface="Consolas"/>
                <a:cs typeface="Consolas"/>
              </a:rPr>
              <a:t>July 2024 – Walk and Talk</a:t>
            </a:r>
          </a:p>
          <a:p>
            <a:r>
              <a:rPr lang="en" sz="700" dirty="0">
                <a:solidFill>
                  <a:schemeClr val="dk1"/>
                </a:solidFill>
                <a:latin typeface="Consolas"/>
                <a:ea typeface="Consolas"/>
                <a:cs typeface="Consolas"/>
              </a:rPr>
              <a:t>Aug/Sept 2024 – Management Plan consultation</a:t>
            </a:r>
          </a:p>
        </p:txBody>
      </p:sp>
      <p:sp>
        <p:nvSpPr>
          <p:cNvPr id="5" name="Google Shape;230;p20">
            <a:extLst>
              <a:ext uri="{FF2B5EF4-FFF2-40B4-BE49-F238E27FC236}">
                <a16:creationId xmlns:a16="http://schemas.microsoft.com/office/drawing/2014/main" id="{3E459CD9-7F03-9047-E517-C0BC5F4E7802}"/>
              </a:ext>
            </a:extLst>
          </p:cNvPr>
          <p:cNvSpPr txBox="1"/>
          <p:nvPr/>
        </p:nvSpPr>
        <p:spPr>
          <a:xfrm>
            <a:off x="3821276" y="4121489"/>
            <a:ext cx="1609800" cy="400079"/>
          </a:xfrm>
          <a:prstGeom prst="rect">
            <a:avLst/>
          </a:prstGeom>
          <a:noFill/>
          <a:ln>
            <a:noFill/>
          </a:ln>
        </p:spPr>
        <p:txBody>
          <a:bodyPr spcFirstLastPara="1" wrap="square" lIns="91425" tIns="91425" rIns="91425" bIns="91425" anchor="t" anchorCtr="0">
            <a:spAutoFit/>
          </a:bodyPr>
          <a:lstStyle/>
          <a:p>
            <a:r>
              <a:rPr lang="en" sz="700" dirty="0">
                <a:solidFill>
                  <a:schemeClr val="dk1"/>
                </a:solidFill>
                <a:latin typeface="Consolas"/>
                <a:ea typeface="Consolas"/>
                <a:cs typeface="Consolas"/>
              </a:rPr>
              <a:t>December 2024 – Walker Wasters, Walker Workers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6"/>
        <p:cNvGrpSpPr/>
        <p:nvPr/>
      </p:nvGrpSpPr>
      <p:grpSpPr>
        <a:xfrm>
          <a:off x="0" y="0"/>
          <a:ext cx="0" cy="0"/>
          <a:chOff x="0" y="0"/>
          <a:chExt cx="0" cy="0"/>
        </a:xfrm>
      </p:grpSpPr>
      <p:sp>
        <p:nvSpPr>
          <p:cNvPr id="237" name="Google Shape;237;p21"/>
          <p:cNvSpPr txBox="1"/>
          <p:nvPr/>
        </p:nvSpPr>
        <p:spPr>
          <a:xfrm>
            <a:off x="165600" y="646875"/>
            <a:ext cx="1694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[1] Set up and discover</a:t>
            </a:r>
            <a:endParaRPr sz="1000" b="1">
              <a:solidFill>
                <a:schemeClr val="dk1"/>
              </a:solidFill>
              <a:latin typeface="Poppins"/>
              <a:ea typeface="Poppins"/>
              <a:cs typeface="Poppins"/>
              <a:sym typeface="Poppins"/>
            </a:endParaRPr>
          </a:p>
        </p:txBody>
      </p:sp>
      <p:sp>
        <p:nvSpPr>
          <p:cNvPr id="238" name="Google Shape;238;p21"/>
          <p:cNvSpPr/>
          <p:nvPr/>
        </p:nvSpPr>
        <p:spPr>
          <a:xfrm>
            <a:off x="224675" y="1038775"/>
            <a:ext cx="1609800" cy="211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9" name="Google Shape;239;p21"/>
          <p:cNvSpPr/>
          <p:nvPr/>
        </p:nvSpPr>
        <p:spPr>
          <a:xfrm>
            <a:off x="222175" y="1038775"/>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QUESTIONS TO CONSIDER</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engage with people lived experience and others in their community?</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cast the net wide in terms of the topic of conversation, and not narrow too quickly?</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start developing relationship with participants?</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leverage our existing networks but also reach people we have not worked with before?</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use collaborative methods?</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40" name="Google Shape;240;p21"/>
          <p:cNvSpPr/>
          <p:nvPr/>
        </p:nvSpPr>
        <p:spPr>
          <a:xfrm>
            <a:off x="239475" y="3228499"/>
            <a:ext cx="1609800" cy="149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41" name="Google Shape;241;p21"/>
          <p:cNvSpPr txBox="1"/>
          <p:nvPr/>
        </p:nvSpPr>
        <p:spPr>
          <a:xfrm>
            <a:off x="100950" y="131975"/>
            <a:ext cx="447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The Co-design Planning Guidance</a:t>
            </a:r>
            <a:endParaRPr sz="1800">
              <a:solidFill>
                <a:schemeClr val="dk1"/>
              </a:solidFill>
              <a:latin typeface="Poppins"/>
              <a:ea typeface="Poppins"/>
              <a:cs typeface="Poppins"/>
              <a:sym typeface="Poppins"/>
            </a:endParaRPr>
          </a:p>
        </p:txBody>
      </p:sp>
      <p:sp>
        <p:nvSpPr>
          <p:cNvPr id="242" name="Google Shape;242;p21"/>
          <p:cNvSpPr txBox="1"/>
          <p:nvPr/>
        </p:nvSpPr>
        <p:spPr>
          <a:xfrm>
            <a:off x="19452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[2] Define</a:t>
            </a:r>
            <a:endParaRPr sz="1000" b="1">
              <a:solidFill>
                <a:schemeClr val="dk1"/>
              </a:solidFill>
              <a:latin typeface="Poppins"/>
              <a:ea typeface="Poppins"/>
              <a:cs typeface="Poppins"/>
              <a:sym typeface="Poppins"/>
            </a:endParaRPr>
          </a:p>
        </p:txBody>
      </p:sp>
      <p:sp>
        <p:nvSpPr>
          <p:cNvPr id="243" name="Google Shape;243;p21"/>
          <p:cNvSpPr txBox="1"/>
          <p:nvPr/>
        </p:nvSpPr>
        <p:spPr>
          <a:xfrm>
            <a:off x="37248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[3] Generate ideas</a:t>
            </a:r>
            <a:endParaRPr sz="1000" b="1">
              <a:solidFill>
                <a:schemeClr val="dk1"/>
              </a:solidFill>
              <a:latin typeface="Poppins"/>
              <a:ea typeface="Poppins"/>
              <a:cs typeface="Poppins"/>
              <a:sym typeface="Poppins"/>
            </a:endParaRPr>
          </a:p>
        </p:txBody>
      </p:sp>
      <p:sp>
        <p:nvSpPr>
          <p:cNvPr id="244" name="Google Shape;244;p21"/>
          <p:cNvSpPr txBox="1"/>
          <p:nvPr/>
        </p:nvSpPr>
        <p:spPr>
          <a:xfrm>
            <a:off x="55044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[4] Develop</a:t>
            </a:r>
            <a:endParaRPr sz="1000" b="1">
              <a:solidFill>
                <a:schemeClr val="dk1"/>
              </a:solidFill>
              <a:latin typeface="Poppins"/>
              <a:ea typeface="Poppins"/>
              <a:cs typeface="Poppins"/>
              <a:sym typeface="Poppins"/>
            </a:endParaRPr>
          </a:p>
        </p:txBody>
      </p:sp>
      <p:sp>
        <p:nvSpPr>
          <p:cNvPr id="245" name="Google Shape;245;p21"/>
          <p:cNvSpPr txBox="1"/>
          <p:nvPr/>
        </p:nvSpPr>
        <p:spPr>
          <a:xfrm>
            <a:off x="7284000" y="646875"/>
            <a:ext cx="1652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Poppins"/>
                <a:ea typeface="Poppins"/>
                <a:cs typeface="Poppins"/>
                <a:sym typeface="Poppins"/>
              </a:rPr>
              <a:t>[5] Test and deliver</a:t>
            </a:r>
            <a:endParaRPr sz="1000" b="1">
              <a:solidFill>
                <a:schemeClr val="dk1"/>
              </a:solidFill>
              <a:latin typeface="Poppins"/>
              <a:ea typeface="Poppins"/>
              <a:cs typeface="Poppins"/>
              <a:sym typeface="Poppins"/>
            </a:endParaRPr>
          </a:p>
        </p:txBody>
      </p:sp>
      <p:sp>
        <p:nvSpPr>
          <p:cNvPr id="246" name="Google Shape;246;p21"/>
          <p:cNvSpPr/>
          <p:nvPr/>
        </p:nvSpPr>
        <p:spPr>
          <a:xfrm>
            <a:off x="239475" y="3228500"/>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WHAT DOES GOOD LOOK LIKE?</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The start of a broad and wide ranging conversation around nature</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Lots of different people having conversations together</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Capturing a large amount of rich and intriguing insights, some that may surprise you </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47" name="Google Shape;247;p21"/>
          <p:cNvSpPr/>
          <p:nvPr/>
        </p:nvSpPr>
        <p:spPr>
          <a:xfrm>
            <a:off x="1960200" y="1038775"/>
            <a:ext cx="1609800" cy="211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8" name="Google Shape;248;p21"/>
          <p:cNvSpPr/>
          <p:nvPr/>
        </p:nvSpPr>
        <p:spPr>
          <a:xfrm>
            <a:off x="1957700" y="1038775"/>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QUESTIONS TO CONSIDER</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bring together all of our insights as a team and start to make sense of them?</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start drawing meaning, themes and opportunities from our research?</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craft the right type of questions that are generative?</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come to consensus on what to focus on next that reflects the needs of everyone?</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go back and test our findings with people?</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49" name="Google Shape;249;p21"/>
          <p:cNvSpPr/>
          <p:nvPr/>
        </p:nvSpPr>
        <p:spPr>
          <a:xfrm>
            <a:off x="1975000" y="3228499"/>
            <a:ext cx="1609800" cy="149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50" name="Google Shape;250;p21"/>
          <p:cNvSpPr/>
          <p:nvPr/>
        </p:nvSpPr>
        <p:spPr>
          <a:xfrm>
            <a:off x="1975000" y="3228500"/>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WHAT DOES GOOD LOOK LIKE?</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Honing down what we have learned into key themes and insights that do justice to the research</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Testing and iterating our learnings and questions as we go</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Landing on a set of questions that feel specific and broad enough to generate ideas</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51" name="Google Shape;251;p21"/>
          <p:cNvSpPr/>
          <p:nvPr/>
        </p:nvSpPr>
        <p:spPr>
          <a:xfrm>
            <a:off x="3713025" y="1038775"/>
            <a:ext cx="1609800" cy="211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21"/>
          <p:cNvSpPr/>
          <p:nvPr/>
        </p:nvSpPr>
        <p:spPr>
          <a:xfrm>
            <a:off x="3710525" y="1038775"/>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QUESTIONS TO CONSIDER</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prepare participants to be creative and exploratory in our idea sessions?</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generate as many ideas as possible, at speed, and  not limit our thinking?</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bring a variety of people together to build from each other?</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merge and combine ideas where possible?</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recognise the value in each idea but decide on the most valuable to take forward?</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53" name="Google Shape;253;p21"/>
          <p:cNvSpPr/>
          <p:nvPr/>
        </p:nvSpPr>
        <p:spPr>
          <a:xfrm>
            <a:off x="3727825" y="3228499"/>
            <a:ext cx="1609800" cy="149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54" name="Google Shape;254;p21"/>
          <p:cNvSpPr/>
          <p:nvPr/>
        </p:nvSpPr>
        <p:spPr>
          <a:xfrm>
            <a:off x="3727825" y="3228500"/>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WHAT DOES GOOD LOOK LIKE?</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Safe and open space to be creative without judgement</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Lots of ideas on the table, some familiar and some pushing the boundaries</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Finding connections between ideas</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Building consensus around a set of ideas, that are impactful and answer the question</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55" name="Google Shape;255;p21"/>
          <p:cNvSpPr/>
          <p:nvPr/>
        </p:nvSpPr>
        <p:spPr>
          <a:xfrm>
            <a:off x="5483150" y="1038775"/>
            <a:ext cx="1609800" cy="211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6" name="Google Shape;256;p21"/>
          <p:cNvSpPr/>
          <p:nvPr/>
        </p:nvSpPr>
        <p:spPr>
          <a:xfrm>
            <a:off x="5480650" y="1038775"/>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QUESTIONS TO CONSIDER</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explore reflects on the key underlying insights? </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expand on the key features of an idea whilst focusing on the core part that makes it unique?</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reflect on what why an idea is important to a user and how they might benefit?</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be clear on our intended impact?</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draw on inspiration from elsewhere to bring ideas to life?</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57" name="Google Shape;257;p21"/>
          <p:cNvSpPr/>
          <p:nvPr/>
        </p:nvSpPr>
        <p:spPr>
          <a:xfrm>
            <a:off x="5497950" y="3228499"/>
            <a:ext cx="1609800" cy="149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58" name="Google Shape;258;p21"/>
          <p:cNvSpPr/>
          <p:nvPr/>
        </p:nvSpPr>
        <p:spPr>
          <a:xfrm>
            <a:off x="5497950" y="3228500"/>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WHAT DOES GOOD LOOK LIKE?</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Well developed ideas that are clear on the unique benefit to users</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Ideas that can be summarised in our plans and invite comment / builds from the public</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Developing ideas as a team, but continuing to test or work alongside people with lived experience</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59" name="Google Shape;259;p21"/>
          <p:cNvSpPr/>
          <p:nvPr/>
        </p:nvSpPr>
        <p:spPr>
          <a:xfrm>
            <a:off x="7255775" y="1038775"/>
            <a:ext cx="1609800" cy="211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21"/>
          <p:cNvSpPr/>
          <p:nvPr/>
        </p:nvSpPr>
        <p:spPr>
          <a:xfrm>
            <a:off x="7253275" y="1038775"/>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QUESTIONS TO CONSIDER</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go back out with our plans and share this with people? </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What methods might we use to elicit positive and generative feedback?</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start to get buy in for specific projects and demonstrate the case for delivery?</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invite stakeholders to take ownership of parts of the plan?</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How might we refine our plans based on what we hear?</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
        <p:nvSpPr>
          <p:cNvPr id="261" name="Google Shape;261;p21"/>
          <p:cNvSpPr/>
          <p:nvPr/>
        </p:nvSpPr>
        <p:spPr>
          <a:xfrm>
            <a:off x="7270575" y="3228499"/>
            <a:ext cx="1609800" cy="149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62" name="Google Shape;262;p21"/>
          <p:cNvSpPr/>
          <p:nvPr/>
        </p:nvSpPr>
        <p:spPr>
          <a:xfrm>
            <a:off x="7270575" y="3228500"/>
            <a:ext cx="1609800" cy="297600"/>
          </a:xfrm>
          <a:prstGeom prst="roundRect">
            <a:avLst>
              <a:gd name="adj" fmla="val 16667"/>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latin typeface="Poppins"/>
                <a:ea typeface="Poppins"/>
                <a:cs typeface="Poppins"/>
                <a:sym typeface="Poppins"/>
              </a:rPr>
              <a:t>WHAT DOES GOOD LOOK LIKE?</a:t>
            </a:r>
            <a:endParaRPr sz="700" b="1">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Wide ranging and generative engagement that develops and improves our plans</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Momentum behind the plan and evidence of support</a:t>
            </a:r>
            <a:endParaRPr sz="700">
              <a:solidFill>
                <a:schemeClr val="dk1"/>
              </a:solidFill>
              <a:latin typeface="Poppins"/>
              <a:ea typeface="Poppins"/>
              <a:cs typeface="Poppins"/>
              <a:sym typeface="Poppins"/>
            </a:endParaRPr>
          </a:p>
          <a:p>
            <a:pPr marL="228600" lvl="0" indent="-158750" algn="l" rtl="0">
              <a:spcBef>
                <a:spcPts val="0"/>
              </a:spcBef>
              <a:spcAft>
                <a:spcPts val="0"/>
              </a:spcAft>
              <a:buClr>
                <a:schemeClr val="dk1"/>
              </a:buClr>
              <a:buSzPts val="700"/>
              <a:buFont typeface="Poppins"/>
              <a:buChar char="●"/>
            </a:pPr>
            <a:r>
              <a:rPr lang="en" sz="700">
                <a:solidFill>
                  <a:schemeClr val="dk1"/>
                </a:solidFill>
                <a:latin typeface="Poppins"/>
                <a:ea typeface="Poppins"/>
                <a:cs typeface="Poppins"/>
                <a:sym typeface="Poppins"/>
              </a:rPr>
              <a:t>Opportunities for people to take ownership and start working on elements they feel confident to do</a:t>
            </a:r>
            <a:endParaRPr sz="700">
              <a:solidFill>
                <a:schemeClr val="dk1"/>
              </a:solidFill>
              <a:latin typeface="Poppins"/>
              <a:ea typeface="Poppins"/>
              <a:cs typeface="Poppins"/>
              <a:sym typeface="Poppins"/>
            </a:endParaRPr>
          </a:p>
          <a:p>
            <a:pPr marL="0" lvl="0" indent="0" algn="l" rtl="0">
              <a:spcBef>
                <a:spcPts val="0"/>
              </a:spcBef>
              <a:spcAft>
                <a:spcPts val="0"/>
              </a:spcAft>
              <a:buNone/>
            </a:pPr>
            <a:endParaRPr sz="700">
              <a:solidFill>
                <a:schemeClr val="dk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8ccd5d-f1aa-491c-b128-f701045a0ed4">
      <Terms xmlns="http://schemas.microsoft.com/office/infopath/2007/PartnerControls"/>
    </lcf76f155ced4ddcb4097134ff3c332f>
    <TaxCatchAll xmlns="3c4c796d-0fa4-4c40-b309-7760659f070b" xsi:nil="true"/>
  </documentManagement>
</p:properties>
</file>

<file path=customXml/item3.xml><?xml version="1.0" encoding="utf-8"?>
<?mso-contentType ?>
<SharedContentType xmlns="Microsoft.SharePoint.Taxonomy.ContentTypeSync" SourceId="89696f85-8951-4fae-835c-70d7dd3e6798"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773D2DEC8150B64CA411FA81C30AE11A" ma:contentTypeVersion="17" ma:contentTypeDescription="Create a new document." ma:contentTypeScope="" ma:versionID="1838a5ad924386a63c609bf87ee3a41f">
  <xsd:schema xmlns:xsd="http://www.w3.org/2001/XMLSchema" xmlns:xs="http://www.w3.org/2001/XMLSchema" xmlns:p="http://schemas.microsoft.com/office/2006/metadata/properties" xmlns:ns2="a68ccd5d-f1aa-491c-b128-f701045a0ed4" xmlns:ns3="3c4c796d-0fa4-4c40-b309-7760659f070b" targetNamespace="http://schemas.microsoft.com/office/2006/metadata/properties" ma:root="true" ma:fieldsID="7c65432cea364251c608c5d263d0698b" ns2:_="" ns3:_="">
    <xsd:import namespace="a68ccd5d-f1aa-491c-b128-f701045a0ed4"/>
    <xsd:import namespace="3c4c796d-0fa4-4c40-b309-7760659f07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ccd5d-f1aa-491c-b128-f701045a0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9696f85-8951-4fae-835c-70d7dd3e679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4c796d-0fa4-4c40-b309-7760659f070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6c8911f-4b34-47d2-b282-0e5f3275d884}" ma:internalName="TaxCatchAll" ma:showField="CatchAllData" ma:web="3c4c796d-0fa4-4c40-b309-7760659f07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81F48C-35A9-4689-8942-BC789B87CDA6}">
  <ds:schemaRefs>
    <ds:schemaRef ds:uri="http://schemas.microsoft.com/sharepoint/v3/contenttype/forms"/>
  </ds:schemaRefs>
</ds:datastoreItem>
</file>

<file path=customXml/itemProps2.xml><?xml version="1.0" encoding="utf-8"?>
<ds:datastoreItem xmlns:ds="http://schemas.openxmlformats.org/officeDocument/2006/customXml" ds:itemID="{20263ECB-ACDA-4E9E-96E1-BC0A4F87EAE1}">
  <ds:schemaRefs>
    <ds:schemaRef ds:uri="http://schemas.microsoft.com/office/2006/metadata/properties"/>
    <ds:schemaRef ds:uri="http://schemas.microsoft.com/office/infopath/2007/PartnerControls"/>
    <ds:schemaRef ds:uri="a68ccd5d-f1aa-491c-b128-f701045a0ed4"/>
    <ds:schemaRef ds:uri="3c4c796d-0fa4-4c40-b309-7760659f070b"/>
  </ds:schemaRefs>
</ds:datastoreItem>
</file>

<file path=customXml/itemProps3.xml><?xml version="1.0" encoding="utf-8"?>
<ds:datastoreItem xmlns:ds="http://schemas.openxmlformats.org/officeDocument/2006/customXml" ds:itemID="{9635D5D2-6FA7-41B4-A762-A688AE84A4B4}">
  <ds:schemaRefs>
    <ds:schemaRef ds:uri="Microsoft.SharePoint.Taxonomy.ContentTypeSync"/>
  </ds:schemaRefs>
</ds:datastoreItem>
</file>

<file path=customXml/itemProps4.xml><?xml version="1.0" encoding="utf-8"?>
<ds:datastoreItem xmlns:ds="http://schemas.openxmlformats.org/officeDocument/2006/customXml" ds:itemID="{7FC4076A-D69A-41B4-B992-282E66DA0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ccd5d-f1aa-491c-b128-f701045a0ed4"/>
    <ds:schemaRef ds:uri="3c4c796d-0fa4-4c40-b309-7760659f07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2533503-5261-4c8f-9717-e86246bfbd37}" enabled="1" method="Standard" siteId="{0fba79b9-6423-460d-88ef-f9c3d4ca2e9f}" contentBits="0" removed="0"/>
</clbl:labelList>
</file>

<file path=docProps/app.xml><?xml version="1.0" encoding="utf-8"?>
<Properties xmlns="http://schemas.openxmlformats.org/officeDocument/2006/extended-properties" xmlns:vt="http://schemas.openxmlformats.org/officeDocument/2006/docPropsVTypes">
  <TotalTime>0</TotalTime>
  <Words>1965</Words>
  <Application>Microsoft Office PowerPoint</Application>
  <PresentationFormat>On-screen Show (16:9)</PresentationFormat>
  <Paragraphs>128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Crawford, Rory</cp:lastModifiedBy>
  <cp:revision>80</cp:revision>
  <dcterms:modified xsi:type="dcterms:W3CDTF">2026-03-17T12:10:12Z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0x010100773D2DEC8150B64CA411FA81C30AE11A</vt:lpwstr>
  </property>
  <property fmtid="{D5CDD505-2E9C-101B-9397-08002B2CF9AE}" pid="3" name="MediaServiceImageTags">
    <vt:lpwstr/>
  </property>
</Properties>
</file>